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Inter Tight Medium"/>
      <p:regular r:id="rId16"/>
      <p:bold r:id="rId17"/>
      <p:italic r:id="rId18"/>
      <p:boldItalic r:id="rId19"/>
    </p:embeddedFont>
    <p:embeddedFont>
      <p:font typeface="Inter Tight"/>
      <p:regular r:id="rId20"/>
      <p:bold r:id="rId21"/>
      <p:italic r:id="rId22"/>
      <p:boldItalic r:id="rId23"/>
    </p:embeddedFont>
    <p:embeddedFont>
      <p:font typeface="Inter Tight SemiBold"/>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Tight-regular.fntdata"/><Relationship Id="rId22" Type="http://schemas.openxmlformats.org/officeDocument/2006/relationships/font" Target="fonts/InterTight-italic.fntdata"/><Relationship Id="rId21" Type="http://schemas.openxmlformats.org/officeDocument/2006/relationships/font" Target="fonts/InterTight-bold.fntdata"/><Relationship Id="rId24" Type="http://schemas.openxmlformats.org/officeDocument/2006/relationships/font" Target="fonts/InterTightSemiBold-regular.fntdata"/><Relationship Id="rId23" Type="http://schemas.openxmlformats.org/officeDocument/2006/relationships/font" Target="fonts/InterT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TightSemiBold-italic.fntdata"/><Relationship Id="rId25" Type="http://schemas.openxmlformats.org/officeDocument/2006/relationships/font" Target="fonts/InterTightSemiBold-bold.fntdata"/><Relationship Id="rId27" Type="http://schemas.openxmlformats.org/officeDocument/2006/relationships/font" Target="fonts/InterTigh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nterTightMedium-bold.fntdata"/><Relationship Id="rId16" Type="http://schemas.openxmlformats.org/officeDocument/2006/relationships/font" Target="fonts/InterTightMedium-regular.fntdata"/><Relationship Id="rId19" Type="http://schemas.openxmlformats.org/officeDocument/2006/relationships/font" Target="fonts/InterTightMedium-boldItalic.fntdata"/><Relationship Id="rId18" Type="http://schemas.openxmlformats.org/officeDocument/2006/relationships/font" Target="fonts/InterTigh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2e65895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52e65895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Hi everyone, my name is Conny. I’m a lab member working under Charles, and I’ve been closely involved with this AlphaFold prediction project for quite some time.</a:t>
            </a:r>
            <a:br>
              <a:rPr b="1" lang="en">
                <a:solidFill>
                  <a:schemeClr val="dk1"/>
                </a:solidFill>
              </a:rPr>
            </a:br>
            <a:r>
              <a:rPr lang="en">
                <a:solidFill>
                  <a:schemeClr val="dk1"/>
                </a:solidFill>
              </a:rPr>
              <a:t>I’m currently an undergraduate student in computer science, and I’ve been primarily responsible for building and managing the data pipeline that supports this analysis.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 really excited to be here today to share some of the work we’ve done. In the first part of the presentation, I’ll walk you through the approaches we took to tackle this dataset, share some key results and insights we’ve gained along the 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Then, in the second half, Charles will take over and dive deeper into the biological implications of our findings.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2e65895a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52e65895a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Witnessing so little overlapping is something quite surprising, we were hoping that the 2 predictions would give similar results. So this leads us to plotting this graph. Basically for those top hits that we have seen in the last graph, what are their iptm performance in the perspective of the other model. So for instance, from the last page, protein P00890 is seen as a likely </a:t>
            </a:r>
            <a:r>
              <a:rPr lang="en"/>
              <a:t>interaction</a:t>
            </a:r>
            <a:r>
              <a:rPr lang="en"/>
              <a:t> according to AF3, what is its iptm in AFP. So here is the graph. We see an almost negative correlation here, where AFP predicts high, AF3 predicts low, except for the overlapped ones on the top right. </a:t>
            </a:r>
            <a:r>
              <a:rPr lang="en"/>
              <a:t>Something</a:t>
            </a:r>
            <a:r>
              <a:rPr lang="en"/>
              <a:t> worth thinking of, and we have indeed seen this type of prediction in literature. So here concludes my report, Charles will have the stage and present some of the manual observation.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2e65895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2e65895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general roadmaps, I will first talk about the bigger image, the structure of the data pipeline, and then the selection of alphafold models, explaining some of their strength and weakness, and then dive into the result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52e65895a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52e65895a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input data we’re working with is a CSV file that contains a large number of protein–protein interactions. In this case, we have one </a:t>
            </a:r>
            <a:r>
              <a:rPr b="1" lang="en">
                <a:solidFill>
                  <a:schemeClr val="dk1"/>
                </a:solidFill>
              </a:rPr>
              <a:t>bait protein</a:t>
            </a:r>
            <a:r>
              <a:rPr lang="en">
                <a:solidFill>
                  <a:schemeClr val="dk1"/>
                </a:solidFill>
              </a:rPr>
              <a:t> and </a:t>
            </a:r>
            <a:r>
              <a:rPr b="1" lang="en">
                <a:solidFill>
                  <a:schemeClr val="dk1"/>
                </a:solidFill>
              </a:rPr>
              <a:t>1,862 unique target proteins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first step in our pipeline is </a:t>
            </a:r>
            <a:r>
              <a:rPr b="1" lang="en">
                <a:solidFill>
                  <a:schemeClr val="dk1"/>
                </a:solidFill>
              </a:rPr>
              <a:t>data preprocessing</a:t>
            </a:r>
            <a:r>
              <a:rPr lang="en">
                <a:solidFill>
                  <a:schemeClr val="dk1"/>
                </a:solidFill>
              </a:rPr>
              <a:t>. We begin by extracting the amino acid sequences for all these proteins, which we then pass through a process called </a:t>
            </a:r>
            <a:r>
              <a:rPr b="1" lang="en">
                <a:solidFill>
                  <a:schemeClr val="dk1"/>
                </a:solidFill>
              </a:rPr>
              <a:t>MSA</a:t>
            </a:r>
            <a:r>
              <a:rPr lang="en">
                <a:solidFill>
                  <a:schemeClr val="dk1"/>
                </a:solidFill>
              </a:rPr>
              <a:t> — short for </a:t>
            </a:r>
            <a:r>
              <a:rPr b="1" lang="en">
                <a:solidFill>
                  <a:schemeClr val="dk1"/>
                </a:solidFill>
              </a:rPr>
              <a:t>Multiple Sequence Alignment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step helps us build evolutionary context around each protein and ultimately generates </a:t>
            </a:r>
            <a:r>
              <a:rPr b="1" lang="en">
                <a:solidFill>
                  <a:schemeClr val="dk1"/>
                </a:solidFill>
              </a:rPr>
              <a:t>pickle files</a:t>
            </a:r>
            <a:r>
              <a:rPr lang="en">
                <a:solidFill>
                  <a:schemeClr val="dk1"/>
                </a:solidFill>
              </a:rPr>
              <a:t> that store important features used in structure prediction.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prediction phase, we input these features into </a:t>
            </a:r>
            <a:r>
              <a:rPr b="1" lang="en">
                <a:solidFill>
                  <a:schemeClr val="dk1"/>
                </a:solidFill>
              </a:rPr>
              <a:t>four different models</a:t>
            </a:r>
            <a:r>
              <a:rPr lang="en">
                <a:solidFill>
                  <a:schemeClr val="dk1"/>
                </a:solidFill>
              </a:rPr>
              <a:t> — three of them are from </a:t>
            </a:r>
            <a:r>
              <a:rPr b="1" lang="en">
                <a:solidFill>
                  <a:schemeClr val="dk1"/>
                </a:solidFill>
              </a:rPr>
              <a:t>AlphaPulldown</a:t>
            </a:r>
            <a:r>
              <a:rPr lang="en">
                <a:solidFill>
                  <a:schemeClr val="dk1"/>
                </a:solidFill>
              </a:rPr>
              <a:t>, and the fourth is from </a:t>
            </a:r>
            <a:r>
              <a:rPr b="1" lang="en">
                <a:solidFill>
                  <a:schemeClr val="dk1"/>
                </a:solidFill>
              </a:rPr>
              <a:t>AlphaFold3</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I’ll explain the differences between these models and why we used each one in the next slide.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But before that, I just want to briefly flag a small challenge we’ve run into: since we’re working with such a large dataset, we’ve encountered a few </a:t>
            </a:r>
            <a:r>
              <a:rPr b="1" lang="en">
                <a:solidFill>
                  <a:schemeClr val="dk1"/>
                </a:solidFill>
              </a:rPr>
              <a:t>missing proteins</a:t>
            </a:r>
            <a:r>
              <a:rPr lang="en">
                <a:solidFill>
                  <a:schemeClr val="dk1"/>
                </a:solidFill>
              </a:rPr>
              <a:t>. These are mostly due to retrieval or alignment failures. We’ve been tracking these cases carefully and plan to resolve them after the main predictions are completed.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52e65895a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52e65895a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a brief overview of the models we chose to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we used </a:t>
            </a:r>
            <a:r>
              <a:rPr b="1" lang="en">
                <a:solidFill>
                  <a:schemeClr val="dk1"/>
                </a:solidFill>
              </a:rPr>
              <a:t>AlphaPulldown</a:t>
            </a:r>
            <a:r>
              <a:rPr lang="en">
                <a:solidFill>
                  <a:schemeClr val="dk1"/>
                </a:solidFill>
              </a:rPr>
              <a:t>, which is built on top of </a:t>
            </a:r>
            <a:r>
              <a:rPr b="1" lang="en">
                <a:solidFill>
                  <a:schemeClr val="dk1"/>
                </a:solidFill>
              </a:rPr>
              <a:t>AlphaFold2</a:t>
            </a:r>
            <a:r>
              <a:rPr lang="en">
                <a:solidFill>
                  <a:schemeClr val="dk1"/>
                </a:solidFill>
              </a:rPr>
              <a:t> — a transformer-based model released by Google DeepMind back in 2021.</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also incorporated </a:t>
            </a:r>
            <a:r>
              <a:rPr b="1" lang="en">
                <a:solidFill>
                  <a:schemeClr val="dk1"/>
                </a:solidFill>
              </a:rPr>
              <a:t>AlphaFold3</a:t>
            </a:r>
            <a:r>
              <a:rPr lang="en">
                <a:solidFill>
                  <a:schemeClr val="dk1"/>
                </a:solidFill>
              </a:rPr>
              <a:t>, which is the current state-of-the-art. It uses a </a:t>
            </a:r>
            <a:r>
              <a:rPr b="1" lang="en">
                <a:solidFill>
                  <a:schemeClr val="dk1"/>
                </a:solidFill>
              </a:rPr>
              <a:t>diffusion-based architecture</a:t>
            </a:r>
            <a:r>
              <a:rPr lang="en">
                <a:solidFill>
                  <a:schemeClr val="dk1"/>
                </a:solidFill>
              </a:rPr>
              <a:t> that allows it to capture molecular interactions in a more flexible and detailed 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the end of the day, all of these are complex </a:t>
            </a:r>
            <a:r>
              <a:rPr b="1" lang="en">
                <a:solidFill>
                  <a:schemeClr val="dk1"/>
                </a:solidFill>
              </a:rPr>
              <a:t>deep learning models</a:t>
            </a:r>
            <a:r>
              <a:rPr lang="en">
                <a:solidFill>
                  <a:schemeClr val="dk1"/>
                </a:solidFill>
              </a:rPr>
              <a:t>, each with its own strengths and limitations. It’s not always straightforward to say which one is “better,” especially across different use cases.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why we decided to run predictions through all four models — three from AlphaPulldown and one from AlphaFold3 — with the hope of seeing </a:t>
            </a:r>
            <a:r>
              <a:rPr b="1" lang="en">
                <a:solidFill>
                  <a:schemeClr val="dk1"/>
                </a:solidFill>
              </a:rPr>
              <a:t>consistent trends across models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If we don’t get perfect consistency, that’s also expected. These models can be fickle, and differences in architecture and training data can lead to variability. But even in that case, we can still use the discrepancies to </a:t>
            </a:r>
            <a:r>
              <a:rPr b="1" lang="en">
                <a:solidFill>
                  <a:schemeClr val="dk1"/>
                </a:solidFill>
              </a:rPr>
              <a:t>cross-validate our results and gain deeper insight</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2e65895a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2e65895a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Once the predictions are complete, we receive a </a:t>
            </a:r>
            <a:r>
              <a:rPr b="1" lang="en">
                <a:solidFill>
                  <a:schemeClr val="dk1"/>
                </a:solidFill>
              </a:rPr>
              <a:t>result table</a:t>
            </a:r>
            <a:r>
              <a:rPr lang="en">
                <a:solidFill>
                  <a:schemeClr val="dk1"/>
                </a:solidFill>
              </a:rPr>
              <a:t> that summarizes how well each protein–protein interaction was predicted.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dive into the </a:t>
            </a:r>
            <a:r>
              <a:rPr b="1" lang="en">
                <a:solidFill>
                  <a:schemeClr val="dk1"/>
                </a:solidFill>
              </a:rPr>
              <a:t>visualizations of this result table</a:t>
            </a:r>
            <a:r>
              <a:rPr lang="en">
                <a:solidFill>
                  <a:schemeClr val="dk1"/>
                </a:solidFill>
              </a:rPr>
              <a:t> shortly, but before that, I want to walk you through the </a:t>
            </a:r>
            <a:r>
              <a:rPr b="1" lang="en">
                <a:solidFill>
                  <a:schemeClr val="dk1"/>
                </a:solidFill>
              </a:rPr>
              <a:t>metrics we use to evaluate prediction quality</a:t>
            </a:r>
            <a:r>
              <a:rPr lang="en">
                <a:solidFill>
                  <a:schemeClr val="dk1"/>
                </a:solidFill>
              </a:rPr>
              <a:t> — because understanding what makes a “good” or “bad” prediction is essential to interpreting the results.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Among the many metrics available, two of the most important are </a:t>
            </a:r>
            <a:r>
              <a:rPr b="1" lang="en">
                <a:solidFill>
                  <a:schemeClr val="dk1"/>
                </a:solidFill>
              </a:rPr>
              <a:t>pTM</a:t>
            </a:r>
            <a:r>
              <a:rPr lang="en">
                <a:solidFill>
                  <a:schemeClr val="dk1"/>
                </a:solidFill>
              </a:rPr>
              <a:t> and </a:t>
            </a:r>
            <a:r>
              <a:rPr b="1" lang="en">
                <a:solidFill>
                  <a:schemeClr val="dk1"/>
                </a:solidFill>
              </a:rPr>
              <a:t>ipTM</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pTM</a:t>
            </a:r>
            <a:r>
              <a:rPr lang="en">
                <a:solidFill>
                  <a:schemeClr val="dk1"/>
                </a:solidFill>
              </a:rPr>
              <a:t>, or </a:t>
            </a:r>
            <a:r>
              <a:rPr b="1" lang="en">
                <a:solidFill>
                  <a:schemeClr val="dk1"/>
                </a:solidFill>
              </a:rPr>
              <a:t>predicted TM-score</a:t>
            </a:r>
            <a:r>
              <a:rPr lang="en">
                <a:solidFill>
                  <a:schemeClr val="dk1"/>
                </a:solidFill>
              </a:rPr>
              <a:t>, measures the confidence in the </a:t>
            </a:r>
            <a:r>
              <a:rPr b="1" lang="en">
                <a:solidFill>
                  <a:schemeClr val="dk1"/>
                </a:solidFill>
              </a:rPr>
              <a:t>structure of a single protein</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ipTM</a:t>
            </a:r>
            <a:r>
              <a:rPr lang="en">
                <a:solidFill>
                  <a:schemeClr val="dk1"/>
                </a:solidFill>
              </a:rPr>
              <a:t>, or </a:t>
            </a:r>
            <a:r>
              <a:rPr b="1" lang="en">
                <a:solidFill>
                  <a:schemeClr val="dk1"/>
                </a:solidFill>
              </a:rPr>
              <a:t>interface predicted TM-score</a:t>
            </a:r>
            <a:r>
              <a:rPr lang="en">
                <a:solidFill>
                  <a:schemeClr val="dk1"/>
                </a:solidFill>
              </a:rPr>
              <a:t>, evaluates the confidence in the </a:t>
            </a:r>
            <a:r>
              <a:rPr b="1" lang="en">
                <a:solidFill>
                  <a:schemeClr val="dk1"/>
                </a:solidFill>
              </a:rPr>
              <a:t>interaction between two proteins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scores have been widely adopted as </a:t>
            </a:r>
            <a:r>
              <a:rPr b="1" lang="en">
                <a:solidFill>
                  <a:schemeClr val="dk1"/>
                </a:solidFill>
              </a:rPr>
              <a:t>gold standards</a:t>
            </a:r>
            <a:r>
              <a:rPr lang="en">
                <a:solidFill>
                  <a:schemeClr val="dk1"/>
                </a:solidFill>
              </a:rPr>
              <a:t> for prediction quality since their introduction.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addition to pTM and ipTM, we also look at a few other supporting metrics: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Fraction disordered</a:t>
            </a:r>
            <a:r>
              <a:rPr lang="en">
                <a:solidFill>
                  <a:schemeClr val="dk1"/>
                </a:solidFill>
              </a:rPr>
              <a:t>, which tells us how much of the protein might be structurally unstable or flexible,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 boolean flag called </a:t>
            </a:r>
            <a:r>
              <a:rPr b="1" lang="en">
                <a:solidFill>
                  <a:schemeClr val="dk1"/>
                </a:solidFill>
              </a:rPr>
              <a:t>has_clash</a:t>
            </a:r>
            <a:r>
              <a:rPr lang="en">
                <a:solidFill>
                  <a:schemeClr val="dk1"/>
                </a:solidFill>
              </a:rPr>
              <a:t>, which indicates whether the predicted structure has any </a:t>
            </a:r>
            <a:r>
              <a:rPr b="1" lang="en">
                <a:solidFill>
                  <a:schemeClr val="dk1"/>
                </a:solidFill>
              </a:rPr>
              <a:t>atomic overlaps</a:t>
            </a:r>
            <a:r>
              <a:rPr lang="en">
                <a:solidFill>
                  <a:schemeClr val="dk1"/>
                </a:solidFill>
              </a:rPr>
              <a:t> that would be physically implausible.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Together, these are often combined into a </a:t>
            </a:r>
            <a:r>
              <a:rPr b="1" lang="en">
                <a:solidFill>
                  <a:schemeClr val="dk1"/>
                </a:solidFill>
              </a:rPr>
              <a:t>composite metric</a:t>
            </a:r>
            <a:r>
              <a:rPr lang="en">
                <a:solidFill>
                  <a:schemeClr val="dk1"/>
                </a:solidFill>
              </a:rPr>
              <a:t> known as the </a:t>
            </a:r>
            <a:r>
              <a:rPr b="1" lang="en">
                <a:solidFill>
                  <a:schemeClr val="dk1"/>
                </a:solidFill>
              </a:rPr>
              <a:t>ranking_score</a:t>
            </a:r>
            <a:r>
              <a:rPr lang="en">
                <a:solidFill>
                  <a:schemeClr val="dk1"/>
                </a:solidFill>
              </a:rPr>
              <a:t>, which helps us systematically rank and filter the predictions for further analysis.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2e65895a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52e65895a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52e65895a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52e65895aa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2e65895aa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2e65895aa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2e65895a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52e65895a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rot="299808">
            <a:off x="124383" y="-559521"/>
            <a:ext cx="8900029" cy="6258229"/>
            <a:chOff x="124223" y="-559280"/>
            <a:chExt cx="8900025" cy="6258226"/>
          </a:xfrm>
        </p:grpSpPr>
        <p:grpSp>
          <p:nvGrpSpPr>
            <p:cNvPr id="11" name="Google Shape;11;p2"/>
            <p:cNvGrpSpPr/>
            <p:nvPr/>
          </p:nvGrpSpPr>
          <p:grpSpPr>
            <a:xfrm>
              <a:off x="124223" y="-78561"/>
              <a:ext cx="8900025" cy="5296800"/>
              <a:chOff x="124223" y="-78561"/>
              <a:chExt cx="8900025" cy="5296800"/>
            </a:xfrm>
          </p:grpSpPr>
          <p:sp>
            <p:nvSpPr>
              <p:cNvPr id="12" name="Google Shape;12;p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 name="Google Shape;13;p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4" name="Google Shape;14;p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5" name="Google Shape;15;p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 name="Google Shape;16;p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7" name="Google Shape;17;p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8" name="Google Shape;18;p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9" name="Google Shape;19;p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7" name="Shape 57"/>
        <p:cNvGrpSpPr/>
        <p:nvPr/>
      </p:nvGrpSpPr>
      <p:grpSpPr>
        <a:xfrm>
          <a:off x="0" y="0"/>
          <a:ext cx="0" cy="0"/>
          <a:chOff x="0" y="0"/>
          <a:chExt cx="0" cy="0"/>
        </a:xfrm>
      </p:grpSpPr>
      <p:sp>
        <p:nvSpPr>
          <p:cNvPr id="58" name="Google Shape;58;p1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1" name="Google Shape;61;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 name="Google Shape;62;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 name="Google Shape;63;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 name="Google Shape;64;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 name="Google Shape;65;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9" name="Google Shape;69;p14"/>
          <p:cNvSpPr/>
          <p:nvPr>
            <p:ph idx="2" type="pic"/>
          </p:nvPr>
        </p:nvSpPr>
        <p:spPr>
          <a:xfrm>
            <a:off x="4992024" y="1152775"/>
            <a:ext cx="3840300" cy="3416400"/>
          </a:xfrm>
          <a:prstGeom prst="rect">
            <a:avLst/>
          </a:prstGeom>
          <a:noFill/>
          <a:ln>
            <a:noFill/>
          </a:ln>
        </p:spPr>
      </p:sp>
      <p:sp>
        <p:nvSpPr>
          <p:cNvPr id="70" name="Google Shape;70;p1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4" name="Google Shape;74;p1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5" name="Google Shape;75;p1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6" name="Google Shape;76;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1" name="Google Shape;81;p1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2" name="Google Shape;82;p1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83" name="Google Shape;83;p1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 name="Google Shape;84;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 name="Google Shape;85;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0" name="Google Shape;90;p1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1" name="Google Shape;91;p1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2" name="Google Shape;92;p1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93" name="Google Shape;93;p1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4" name="Google Shape;94;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5" name="Google Shape;95;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6" name="Google Shape;96;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7" name="Google Shape;97;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4804825" y="1133300"/>
            <a:ext cx="4027500" cy="2392800"/>
          </a:xfrm>
          <a:prstGeom prst="rect">
            <a:avLst/>
          </a:prstGeom>
          <a:noFill/>
          <a:ln>
            <a:noFill/>
          </a:ln>
        </p:spPr>
      </p:sp>
      <p:sp>
        <p:nvSpPr>
          <p:cNvPr id="105" name="Google Shape;105;p19"/>
          <p:cNvSpPr/>
          <p:nvPr>
            <p:ph idx="3" type="pic"/>
          </p:nvPr>
        </p:nvSpPr>
        <p:spPr>
          <a:xfrm>
            <a:off x="311725" y="1133300"/>
            <a:ext cx="4027500" cy="2392800"/>
          </a:xfrm>
          <a:prstGeom prst="rect">
            <a:avLst/>
          </a:prstGeom>
          <a:noFill/>
          <a:ln>
            <a:noFill/>
          </a:ln>
        </p:spPr>
      </p:sp>
      <p:sp>
        <p:nvSpPr>
          <p:cNvPr id="106" name="Google Shape;106;p1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11" name="Shape 111"/>
        <p:cNvGrpSpPr/>
        <p:nvPr/>
      </p:nvGrpSpPr>
      <p:grpSpPr>
        <a:xfrm>
          <a:off x="0" y="0"/>
          <a:ext cx="0" cy="0"/>
          <a:chOff x="0" y="0"/>
          <a:chExt cx="0" cy="0"/>
        </a:xfrm>
      </p:grpSpPr>
      <p:sp>
        <p:nvSpPr>
          <p:cNvPr id="112" name="Google Shape;112;p2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 name="Google Shape;113;p20"/>
          <p:cNvSpPr/>
          <p:nvPr>
            <p:ph idx="2" type="pic"/>
          </p:nvPr>
        </p:nvSpPr>
        <p:spPr>
          <a:xfrm>
            <a:off x="6205225" y="1128325"/>
            <a:ext cx="2627100" cy="2273100"/>
          </a:xfrm>
          <a:prstGeom prst="rect">
            <a:avLst/>
          </a:prstGeom>
          <a:noFill/>
          <a:ln>
            <a:noFill/>
          </a:ln>
        </p:spPr>
      </p:sp>
      <p:sp>
        <p:nvSpPr>
          <p:cNvPr id="114" name="Google Shape;114;p20"/>
          <p:cNvSpPr/>
          <p:nvPr>
            <p:ph idx="3" type="pic"/>
          </p:nvPr>
        </p:nvSpPr>
        <p:spPr>
          <a:xfrm>
            <a:off x="311725" y="1128325"/>
            <a:ext cx="2627100" cy="2273100"/>
          </a:xfrm>
          <a:prstGeom prst="rect">
            <a:avLst/>
          </a:prstGeom>
          <a:noFill/>
          <a:ln>
            <a:noFill/>
          </a:ln>
        </p:spPr>
      </p:sp>
      <p:sp>
        <p:nvSpPr>
          <p:cNvPr id="115" name="Google Shape;115;p2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6" name="Google Shape;116;p20"/>
          <p:cNvSpPr/>
          <p:nvPr>
            <p:ph idx="5" type="pic"/>
          </p:nvPr>
        </p:nvSpPr>
        <p:spPr>
          <a:xfrm>
            <a:off x="3255250" y="1128325"/>
            <a:ext cx="2627100" cy="2273100"/>
          </a:xfrm>
          <a:prstGeom prst="rect">
            <a:avLst/>
          </a:prstGeom>
          <a:noFill/>
          <a:ln>
            <a:noFill/>
          </a:ln>
        </p:spPr>
      </p:sp>
      <p:sp>
        <p:nvSpPr>
          <p:cNvPr id="117" name="Google Shape;117;p2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1" name="Google Shape;121;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2" name="Google Shape;122;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0" name="Shape 20"/>
        <p:cNvGrpSpPr/>
        <p:nvPr/>
      </p:nvGrpSpPr>
      <p:grpSpPr>
        <a:xfrm>
          <a:off x="0" y="0"/>
          <a:ext cx="0" cy="0"/>
          <a:chOff x="0" y="0"/>
          <a:chExt cx="0" cy="0"/>
        </a:xfrm>
      </p:grpSpPr>
      <p:sp>
        <p:nvSpPr>
          <p:cNvPr id="21" name="Google Shape;21;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23" name="Shape 123"/>
        <p:cNvGrpSpPr/>
        <p:nvPr/>
      </p:nvGrpSpPr>
      <p:grpSpPr>
        <a:xfrm>
          <a:off x="0" y="0"/>
          <a:ext cx="0" cy="0"/>
          <a:chOff x="0" y="0"/>
          <a:chExt cx="0" cy="0"/>
        </a:xfrm>
      </p:grpSpPr>
      <p:sp>
        <p:nvSpPr>
          <p:cNvPr id="124" name="Google Shape;124;p21"/>
          <p:cNvSpPr/>
          <p:nvPr>
            <p:ph idx="2" type="pic"/>
          </p:nvPr>
        </p:nvSpPr>
        <p:spPr>
          <a:xfrm>
            <a:off x="311700" y="445025"/>
            <a:ext cx="8520600" cy="4218300"/>
          </a:xfrm>
          <a:prstGeom prst="rect">
            <a:avLst/>
          </a:prstGeom>
          <a:noFill/>
          <a:ln>
            <a:noFill/>
          </a:ln>
        </p:spPr>
      </p:sp>
      <p:sp>
        <p:nvSpPr>
          <p:cNvPr id="125" name="Google Shape;125;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p:nvPr>
            <p:ph idx="2" type="pic"/>
          </p:nvPr>
        </p:nvSpPr>
        <p:spPr>
          <a:xfrm>
            <a:off x="3389600" y="118913"/>
            <a:ext cx="1643700" cy="1535100"/>
          </a:xfrm>
          <a:prstGeom prst="rect">
            <a:avLst/>
          </a:prstGeom>
          <a:noFill/>
          <a:ln>
            <a:noFill/>
          </a:ln>
        </p:spPr>
      </p:sp>
      <p:sp>
        <p:nvSpPr>
          <p:cNvPr id="129" name="Google Shape;129;p22"/>
          <p:cNvSpPr/>
          <p:nvPr>
            <p:ph idx="3" type="pic"/>
          </p:nvPr>
        </p:nvSpPr>
        <p:spPr>
          <a:xfrm>
            <a:off x="5195935" y="118913"/>
            <a:ext cx="1643700" cy="1535100"/>
          </a:xfrm>
          <a:prstGeom prst="rect">
            <a:avLst/>
          </a:prstGeom>
          <a:noFill/>
          <a:ln>
            <a:noFill/>
          </a:ln>
        </p:spPr>
      </p:sp>
      <p:sp>
        <p:nvSpPr>
          <p:cNvPr id="130" name="Google Shape;130;p22"/>
          <p:cNvSpPr/>
          <p:nvPr>
            <p:ph idx="4" type="pic"/>
          </p:nvPr>
        </p:nvSpPr>
        <p:spPr>
          <a:xfrm>
            <a:off x="7002270" y="118913"/>
            <a:ext cx="1643700" cy="1535100"/>
          </a:xfrm>
          <a:prstGeom prst="rect">
            <a:avLst/>
          </a:prstGeom>
          <a:noFill/>
          <a:ln>
            <a:noFill/>
          </a:ln>
        </p:spPr>
      </p:sp>
      <p:sp>
        <p:nvSpPr>
          <p:cNvPr id="131" name="Google Shape;131;p22"/>
          <p:cNvSpPr/>
          <p:nvPr>
            <p:ph idx="5" type="pic"/>
          </p:nvPr>
        </p:nvSpPr>
        <p:spPr>
          <a:xfrm>
            <a:off x="3389588" y="1804212"/>
            <a:ext cx="1643700" cy="1535100"/>
          </a:xfrm>
          <a:prstGeom prst="rect">
            <a:avLst/>
          </a:prstGeom>
          <a:noFill/>
          <a:ln>
            <a:noFill/>
          </a:ln>
        </p:spPr>
      </p:sp>
      <p:sp>
        <p:nvSpPr>
          <p:cNvPr id="132" name="Google Shape;132;p22"/>
          <p:cNvSpPr/>
          <p:nvPr>
            <p:ph idx="6" type="pic"/>
          </p:nvPr>
        </p:nvSpPr>
        <p:spPr>
          <a:xfrm>
            <a:off x="5195922" y="1804212"/>
            <a:ext cx="1643700" cy="1535100"/>
          </a:xfrm>
          <a:prstGeom prst="rect">
            <a:avLst/>
          </a:prstGeom>
          <a:noFill/>
          <a:ln>
            <a:noFill/>
          </a:ln>
        </p:spPr>
      </p:sp>
      <p:sp>
        <p:nvSpPr>
          <p:cNvPr id="133" name="Google Shape;133;p22"/>
          <p:cNvSpPr/>
          <p:nvPr>
            <p:ph idx="7" type="pic"/>
          </p:nvPr>
        </p:nvSpPr>
        <p:spPr>
          <a:xfrm>
            <a:off x="7002257" y="1804212"/>
            <a:ext cx="1643700" cy="1535100"/>
          </a:xfrm>
          <a:prstGeom prst="rect">
            <a:avLst/>
          </a:prstGeom>
          <a:noFill/>
          <a:ln>
            <a:noFill/>
          </a:ln>
        </p:spPr>
      </p:sp>
      <p:sp>
        <p:nvSpPr>
          <p:cNvPr id="134" name="Google Shape;134;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2"/>
          <p:cNvSpPr/>
          <p:nvPr>
            <p:ph idx="8" type="pic"/>
          </p:nvPr>
        </p:nvSpPr>
        <p:spPr>
          <a:xfrm>
            <a:off x="3389588" y="3489487"/>
            <a:ext cx="1643700" cy="1535100"/>
          </a:xfrm>
          <a:prstGeom prst="rect">
            <a:avLst/>
          </a:prstGeom>
          <a:noFill/>
          <a:ln>
            <a:noFill/>
          </a:ln>
        </p:spPr>
      </p:sp>
      <p:sp>
        <p:nvSpPr>
          <p:cNvPr id="136" name="Google Shape;136;p22"/>
          <p:cNvSpPr/>
          <p:nvPr>
            <p:ph idx="9" type="pic"/>
          </p:nvPr>
        </p:nvSpPr>
        <p:spPr>
          <a:xfrm>
            <a:off x="5195922" y="3489487"/>
            <a:ext cx="1643700" cy="1535100"/>
          </a:xfrm>
          <a:prstGeom prst="rect">
            <a:avLst/>
          </a:prstGeom>
          <a:noFill/>
          <a:ln>
            <a:noFill/>
          </a:ln>
        </p:spPr>
      </p:sp>
      <p:sp>
        <p:nvSpPr>
          <p:cNvPr id="137" name="Google Shape;137;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38" name="Shape 138"/>
        <p:cNvGrpSpPr/>
        <p:nvPr/>
      </p:nvGrpSpPr>
      <p:grpSpPr>
        <a:xfrm>
          <a:off x="0" y="0"/>
          <a:ext cx="0" cy="0"/>
          <a:chOff x="0" y="0"/>
          <a:chExt cx="0" cy="0"/>
        </a:xfrm>
      </p:grpSpPr>
      <p:grpSp>
        <p:nvGrpSpPr>
          <p:cNvPr id="139" name="Google Shape;139;p23"/>
          <p:cNvGrpSpPr/>
          <p:nvPr/>
        </p:nvGrpSpPr>
        <p:grpSpPr>
          <a:xfrm>
            <a:off x="75" y="256675"/>
            <a:ext cx="3798141" cy="1190474"/>
            <a:chOff x="75" y="256675"/>
            <a:chExt cx="3798141" cy="1190474"/>
          </a:xfrm>
        </p:grpSpPr>
        <p:sp>
          <p:nvSpPr>
            <p:cNvPr id="140" name="Google Shape;140;p2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1" name="Google Shape;141;p2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2" name="Google Shape;142;p2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3" name="Google Shape;143;p2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 name="Google Shape;144;p2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 name="Google Shape;145;p2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6" name="Google Shape;146;p2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7" name="Google Shape;147;p2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8" name="Google Shape;148;p2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9" name="Google Shape;149;p2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0" name="Google Shape;150;p2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1" name="Google Shape;151;p2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52" name="Google Shape;152;p2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53" name="Shape 153"/>
        <p:cNvGrpSpPr/>
        <p:nvPr/>
      </p:nvGrpSpPr>
      <p:grpSpPr>
        <a:xfrm>
          <a:off x="0" y="0"/>
          <a:ext cx="0" cy="0"/>
          <a:chOff x="0" y="0"/>
          <a:chExt cx="0" cy="0"/>
        </a:xfrm>
      </p:grpSpPr>
      <p:sp>
        <p:nvSpPr>
          <p:cNvPr id="154" name="Google Shape;154;p24"/>
          <p:cNvSpPr/>
          <p:nvPr>
            <p:ph idx="2" type="pic"/>
          </p:nvPr>
        </p:nvSpPr>
        <p:spPr>
          <a:xfrm rot="299990">
            <a:off x="716131" y="2331244"/>
            <a:ext cx="3686628" cy="2455534"/>
          </a:xfrm>
          <a:prstGeom prst="snip1Rect">
            <a:avLst>
              <a:gd fmla="val 16667" name="adj"/>
            </a:avLst>
          </a:prstGeom>
          <a:noFill/>
          <a:ln>
            <a:noFill/>
          </a:ln>
        </p:spPr>
      </p:sp>
      <p:sp>
        <p:nvSpPr>
          <p:cNvPr id="155" name="Google Shape;155;p24"/>
          <p:cNvSpPr/>
          <p:nvPr>
            <p:ph idx="3" type="pic"/>
          </p:nvPr>
        </p:nvSpPr>
        <p:spPr>
          <a:xfrm rot="-300269">
            <a:off x="4741294" y="2331368"/>
            <a:ext cx="3686654" cy="2455534"/>
          </a:xfrm>
          <a:prstGeom prst="snip1Rect">
            <a:avLst>
              <a:gd fmla="val 16667" name="adj"/>
            </a:avLst>
          </a:prstGeom>
          <a:noFill/>
          <a:ln>
            <a:noFill/>
          </a:ln>
        </p:spPr>
      </p:sp>
      <p:sp>
        <p:nvSpPr>
          <p:cNvPr id="156" name="Google Shape;156;p2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 name="Google Shape;157;p2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8" name="Google Shape;158;p2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0" name="Google Shape;160;p2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61" name="Shape 161"/>
        <p:cNvGrpSpPr/>
        <p:nvPr/>
      </p:nvGrpSpPr>
      <p:grpSpPr>
        <a:xfrm>
          <a:off x="0" y="0"/>
          <a:ext cx="0" cy="0"/>
          <a:chOff x="0" y="0"/>
          <a:chExt cx="0" cy="0"/>
        </a:xfrm>
      </p:grpSpPr>
      <p:sp>
        <p:nvSpPr>
          <p:cNvPr id="162" name="Google Shape;162;p25"/>
          <p:cNvSpPr/>
          <p:nvPr>
            <p:ph idx="2" type="pic"/>
          </p:nvPr>
        </p:nvSpPr>
        <p:spPr>
          <a:xfrm rot="299990">
            <a:off x="716131" y="2331244"/>
            <a:ext cx="3686628" cy="2455534"/>
          </a:xfrm>
          <a:prstGeom prst="snip1Rect">
            <a:avLst>
              <a:gd fmla="val 16667" name="adj"/>
            </a:avLst>
          </a:prstGeom>
          <a:noFill/>
          <a:ln>
            <a:noFill/>
          </a:ln>
        </p:spPr>
      </p:sp>
      <p:sp>
        <p:nvSpPr>
          <p:cNvPr id="163" name="Google Shape;163;p25"/>
          <p:cNvSpPr/>
          <p:nvPr>
            <p:ph idx="3" type="pic"/>
          </p:nvPr>
        </p:nvSpPr>
        <p:spPr>
          <a:xfrm rot="-300269">
            <a:off x="4741294" y="2331368"/>
            <a:ext cx="3686654" cy="2455534"/>
          </a:xfrm>
          <a:prstGeom prst="snip1Rect">
            <a:avLst>
              <a:gd fmla="val 16667" name="adj"/>
            </a:avLst>
          </a:prstGeom>
          <a:noFill/>
          <a:ln>
            <a:noFill/>
          </a:ln>
        </p:spPr>
      </p:sp>
      <p:sp>
        <p:nvSpPr>
          <p:cNvPr id="164" name="Google Shape;164;p2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7" name="Google Shape;167;p2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8" name="Google Shape;168;p2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69" name="Google Shape;169;p2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0" name="Google Shape;170;p2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71" name="Google Shape;171;p2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72" name="Shape 172"/>
        <p:cNvGrpSpPr/>
        <p:nvPr/>
      </p:nvGrpSpPr>
      <p:grpSpPr>
        <a:xfrm>
          <a:off x="0" y="0"/>
          <a:ext cx="0" cy="0"/>
          <a:chOff x="0" y="0"/>
          <a:chExt cx="0" cy="0"/>
        </a:xfrm>
      </p:grpSpPr>
      <p:grpSp>
        <p:nvGrpSpPr>
          <p:cNvPr id="173" name="Google Shape;173;p26"/>
          <p:cNvGrpSpPr/>
          <p:nvPr/>
        </p:nvGrpSpPr>
        <p:grpSpPr>
          <a:xfrm>
            <a:off x="0" y="-444900"/>
            <a:ext cx="9144000" cy="5588500"/>
            <a:chOff x="0" y="-444900"/>
            <a:chExt cx="9144000" cy="5588500"/>
          </a:xfrm>
        </p:grpSpPr>
        <p:grpSp>
          <p:nvGrpSpPr>
            <p:cNvPr id="174" name="Google Shape;174;p26"/>
            <p:cNvGrpSpPr/>
            <p:nvPr/>
          </p:nvGrpSpPr>
          <p:grpSpPr>
            <a:xfrm>
              <a:off x="0" y="100"/>
              <a:ext cx="9144000" cy="5143500"/>
              <a:chOff x="0" y="100"/>
              <a:chExt cx="9144000" cy="5143500"/>
            </a:xfrm>
          </p:grpSpPr>
          <p:sp>
            <p:nvSpPr>
              <p:cNvPr id="175" name="Google Shape;175;p2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76" name="Google Shape;176;p2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77" name="Google Shape;177;p2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78" name="Google Shape;178;p2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0" name="Google Shape;180;p2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81" name="Google Shape;181;p2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82" name="Google Shape;182;p2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27"/>
          <p:cNvSpPr/>
          <p:nvPr>
            <p:ph idx="2" type="pic"/>
          </p:nvPr>
        </p:nvSpPr>
        <p:spPr>
          <a:xfrm rot="299866">
            <a:off x="764484" y="2679783"/>
            <a:ext cx="1938771" cy="1938771"/>
          </a:xfrm>
          <a:prstGeom prst="snip1Rect">
            <a:avLst>
              <a:gd fmla="val 16667" name="adj"/>
            </a:avLst>
          </a:prstGeom>
          <a:noFill/>
          <a:ln>
            <a:noFill/>
          </a:ln>
        </p:spPr>
      </p:sp>
      <p:sp>
        <p:nvSpPr>
          <p:cNvPr id="185" name="Google Shape;185;p27"/>
          <p:cNvSpPr/>
          <p:nvPr>
            <p:ph idx="3" type="pic"/>
          </p:nvPr>
        </p:nvSpPr>
        <p:spPr>
          <a:xfrm rot="-299913">
            <a:off x="3602840" y="2620826"/>
            <a:ext cx="1938472" cy="1938472"/>
          </a:xfrm>
          <a:prstGeom prst="snip1Rect">
            <a:avLst>
              <a:gd fmla="val 16667" name="adj"/>
            </a:avLst>
          </a:prstGeom>
          <a:noFill/>
          <a:ln>
            <a:noFill/>
          </a:ln>
        </p:spPr>
      </p:sp>
      <p:sp>
        <p:nvSpPr>
          <p:cNvPr id="186" name="Google Shape;186;p27"/>
          <p:cNvSpPr/>
          <p:nvPr>
            <p:ph idx="4" type="pic"/>
          </p:nvPr>
        </p:nvSpPr>
        <p:spPr>
          <a:xfrm rot="299913">
            <a:off x="6440891" y="2679947"/>
            <a:ext cx="1938472" cy="1938472"/>
          </a:xfrm>
          <a:prstGeom prst="snip1Rect">
            <a:avLst>
              <a:gd fmla="val 16667" name="adj"/>
            </a:avLst>
          </a:prstGeom>
          <a:noFill/>
          <a:ln>
            <a:noFill/>
          </a:ln>
        </p:spPr>
      </p:sp>
      <p:sp>
        <p:nvSpPr>
          <p:cNvPr id="187" name="Google Shape;187;p2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89" name="Google Shape;189;p2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0" name="Google Shape;190;p2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1" name="Google Shape;191;p2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93" name="Google Shape;193;p2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5" name="Google Shape;195;p2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96" name="Google Shape;196;p2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97" name="Shape 197"/>
        <p:cNvGrpSpPr/>
        <p:nvPr/>
      </p:nvGrpSpPr>
      <p:grpSpPr>
        <a:xfrm>
          <a:off x="0" y="0"/>
          <a:ext cx="0" cy="0"/>
          <a:chOff x="0" y="0"/>
          <a:chExt cx="0" cy="0"/>
        </a:xfrm>
      </p:grpSpPr>
      <p:sp>
        <p:nvSpPr>
          <p:cNvPr id="198" name="Google Shape;198;p28"/>
          <p:cNvSpPr/>
          <p:nvPr>
            <p:ph idx="2" type="pic"/>
          </p:nvPr>
        </p:nvSpPr>
        <p:spPr>
          <a:xfrm>
            <a:off x="434125" y="2147825"/>
            <a:ext cx="8275200" cy="2679300"/>
          </a:xfrm>
          <a:prstGeom prst="snip1Rect">
            <a:avLst>
              <a:gd fmla="val 29467" name="adj"/>
            </a:avLst>
          </a:prstGeom>
          <a:noFill/>
          <a:ln>
            <a:noFill/>
          </a:ln>
        </p:spPr>
      </p:sp>
      <p:sp>
        <p:nvSpPr>
          <p:cNvPr id="199" name="Google Shape;199;p2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2" name="Google Shape;202;p2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3" name="Google Shape;203;p2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04" name="Shape 204"/>
        <p:cNvGrpSpPr/>
        <p:nvPr/>
      </p:nvGrpSpPr>
      <p:grpSpPr>
        <a:xfrm>
          <a:off x="0" y="0"/>
          <a:ext cx="0" cy="0"/>
          <a:chOff x="0" y="0"/>
          <a:chExt cx="0" cy="0"/>
        </a:xfrm>
      </p:grpSpPr>
      <p:grpSp>
        <p:nvGrpSpPr>
          <p:cNvPr id="205" name="Google Shape;205;p29"/>
          <p:cNvGrpSpPr/>
          <p:nvPr/>
        </p:nvGrpSpPr>
        <p:grpSpPr>
          <a:xfrm>
            <a:off x="433788" y="1202208"/>
            <a:ext cx="2632899" cy="904617"/>
            <a:chOff x="433788" y="1202208"/>
            <a:chExt cx="2632899" cy="904617"/>
          </a:xfrm>
        </p:grpSpPr>
        <p:sp>
          <p:nvSpPr>
            <p:cNvPr id="206" name="Google Shape;206;p2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07" name="Google Shape;207;p2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08" name="Google Shape;208;p2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09" name="Google Shape;209;p2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10" name="Google Shape;210;p29"/>
          <p:cNvSpPr/>
          <p:nvPr>
            <p:ph idx="3" type="pic"/>
          </p:nvPr>
        </p:nvSpPr>
        <p:spPr>
          <a:xfrm>
            <a:off x="434125" y="2147825"/>
            <a:ext cx="8275200" cy="2679300"/>
          </a:xfrm>
          <a:prstGeom prst="snip1Rect">
            <a:avLst>
              <a:gd fmla="val 29467" name="adj"/>
            </a:avLst>
          </a:prstGeom>
          <a:noFill/>
          <a:ln>
            <a:noFill/>
          </a:ln>
        </p:spPr>
      </p:sp>
      <p:sp>
        <p:nvSpPr>
          <p:cNvPr id="211" name="Google Shape;211;p2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3" name="Google Shape;213;p2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4" name="Google Shape;214;p2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15" name="Shape 215"/>
        <p:cNvGrpSpPr/>
        <p:nvPr/>
      </p:nvGrpSpPr>
      <p:grpSpPr>
        <a:xfrm>
          <a:off x="0" y="0"/>
          <a:ext cx="0" cy="0"/>
          <a:chOff x="0" y="0"/>
          <a:chExt cx="0" cy="0"/>
        </a:xfrm>
      </p:grpSpPr>
      <p:grpSp>
        <p:nvGrpSpPr>
          <p:cNvPr id="216" name="Google Shape;216;p30"/>
          <p:cNvGrpSpPr/>
          <p:nvPr/>
        </p:nvGrpSpPr>
        <p:grpSpPr>
          <a:xfrm>
            <a:off x="3253950" y="1202208"/>
            <a:ext cx="2632899" cy="904617"/>
            <a:chOff x="3253950" y="1202208"/>
            <a:chExt cx="2632899" cy="904617"/>
          </a:xfrm>
        </p:grpSpPr>
        <p:sp>
          <p:nvSpPr>
            <p:cNvPr id="217" name="Google Shape;217;p3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18" name="Google Shape;218;p3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19" name="Google Shape;219;p3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0" name="Google Shape;220;p3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21" name="Google Shape;221;p30"/>
          <p:cNvSpPr/>
          <p:nvPr>
            <p:ph idx="3" type="pic"/>
          </p:nvPr>
        </p:nvSpPr>
        <p:spPr>
          <a:xfrm>
            <a:off x="434125" y="2147825"/>
            <a:ext cx="8275200" cy="2679300"/>
          </a:xfrm>
          <a:prstGeom prst="snip1Rect">
            <a:avLst>
              <a:gd fmla="val 29467" name="adj"/>
            </a:avLst>
          </a:prstGeom>
          <a:noFill/>
          <a:ln>
            <a:noFill/>
          </a:ln>
        </p:spPr>
      </p:sp>
      <p:sp>
        <p:nvSpPr>
          <p:cNvPr id="222" name="Google Shape;222;p3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25" name="Google Shape;225;p3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28" name="Google Shape;228;p3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29" name="Google Shape;229;p31"/>
          <p:cNvSpPr/>
          <p:nvPr>
            <p:ph idx="2" type="pic"/>
          </p:nvPr>
        </p:nvSpPr>
        <p:spPr>
          <a:xfrm>
            <a:off x="434125" y="2147825"/>
            <a:ext cx="8275200" cy="2679300"/>
          </a:xfrm>
          <a:prstGeom prst="snip1Rect">
            <a:avLst>
              <a:gd fmla="val 29467" name="adj"/>
            </a:avLst>
          </a:prstGeom>
          <a:noFill/>
          <a:ln>
            <a:noFill/>
          </a:ln>
        </p:spPr>
      </p:sp>
      <p:sp>
        <p:nvSpPr>
          <p:cNvPr id="230" name="Google Shape;230;p3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31" name="Google Shape;231;p3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4" name="Google Shape;234;p3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5" name="Google Shape;235;p3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36" name="Shape 236"/>
        <p:cNvGrpSpPr/>
        <p:nvPr/>
      </p:nvGrpSpPr>
      <p:grpSpPr>
        <a:xfrm>
          <a:off x="0" y="0"/>
          <a:ext cx="0" cy="0"/>
          <a:chOff x="0" y="0"/>
          <a:chExt cx="0" cy="0"/>
        </a:xfrm>
      </p:grpSpPr>
      <p:grpSp>
        <p:nvGrpSpPr>
          <p:cNvPr id="237" name="Google Shape;237;p32"/>
          <p:cNvGrpSpPr/>
          <p:nvPr/>
        </p:nvGrpSpPr>
        <p:grpSpPr>
          <a:xfrm>
            <a:off x="0" y="-444900"/>
            <a:ext cx="9144000" cy="5588500"/>
            <a:chOff x="0" y="-444900"/>
            <a:chExt cx="9144000" cy="5588500"/>
          </a:xfrm>
        </p:grpSpPr>
        <p:grpSp>
          <p:nvGrpSpPr>
            <p:cNvPr id="238" name="Google Shape;238;p32"/>
            <p:cNvGrpSpPr/>
            <p:nvPr/>
          </p:nvGrpSpPr>
          <p:grpSpPr>
            <a:xfrm>
              <a:off x="0" y="100"/>
              <a:ext cx="9144000" cy="5143500"/>
              <a:chOff x="0" y="100"/>
              <a:chExt cx="9144000" cy="5143500"/>
            </a:xfrm>
          </p:grpSpPr>
          <p:sp>
            <p:nvSpPr>
              <p:cNvPr id="239" name="Google Shape;239;p3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40" name="Google Shape;240;p3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41" name="Google Shape;241;p3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42" name="Google Shape;242;p3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45" name="Google Shape;245;p3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6" name="Google Shape;246;p3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47" name="Shape 247"/>
        <p:cNvGrpSpPr/>
        <p:nvPr/>
      </p:nvGrpSpPr>
      <p:grpSpPr>
        <a:xfrm>
          <a:off x="0" y="0"/>
          <a:ext cx="0" cy="0"/>
          <a:chOff x="0" y="0"/>
          <a:chExt cx="0" cy="0"/>
        </a:xfrm>
      </p:grpSpPr>
      <p:sp>
        <p:nvSpPr>
          <p:cNvPr id="248" name="Google Shape;248;p33"/>
          <p:cNvSpPr/>
          <p:nvPr>
            <p:ph idx="2" type="pic"/>
          </p:nvPr>
        </p:nvSpPr>
        <p:spPr>
          <a:xfrm rot="300107">
            <a:off x="4903200" y="846465"/>
            <a:ext cx="3950142" cy="3456249"/>
          </a:xfrm>
          <a:prstGeom prst="snip1Rect">
            <a:avLst>
              <a:gd fmla="val 16667" name="adj"/>
            </a:avLst>
          </a:prstGeom>
          <a:noFill/>
          <a:ln>
            <a:noFill/>
          </a:ln>
        </p:spPr>
      </p:sp>
      <p:sp>
        <p:nvSpPr>
          <p:cNvPr id="249" name="Google Shape;249;p3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3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2" name="Google Shape;252;p3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3" name="Google Shape;253;p3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54" name="Shape 254"/>
        <p:cNvGrpSpPr/>
        <p:nvPr/>
      </p:nvGrpSpPr>
      <p:grpSpPr>
        <a:xfrm>
          <a:off x="0" y="0"/>
          <a:ext cx="0" cy="0"/>
          <a:chOff x="0" y="0"/>
          <a:chExt cx="0" cy="0"/>
        </a:xfrm>
      </p:grpSpPr>
      <p:sp>
        <p:nvSpPr>
          <p:cNvPr id="255" name="Google Shape;255;p34"/>
          <p:cNvSpPr/>
          <p:nvPr>
            <p:ph idx="2" type="pic"/>
          </p:nvPr>
        </p:nvSpPr>
        <p:spPr>
          <a:xfrm rot="-300067">
            <a:off x="550589" y="883785"/>
            <a:ext cx="3630622" cy="3658027"/>
          </a:xfrm>
          <a:prstGeom prst="snip1Rect">
            <a:avLst>
              <a:gd fmla="val 16667" name="adj"/>
            </a:avLst>
          </a:prstGeom>
          <a:noFill/>
          <a:ln>
            <a:noFill/>
          </a:ln>
        </p:spPr>
      </p:sp>
      <p:sp>
        <p:nvSpPr>
          <p:cNvPr id="256" name="Google Shape;256;p3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3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59" name="Google Shape;259;p3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0" name="Google Shape;260;p3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261" name="Shape 261"/>
        <p:cNvGrpSpPr/>
        <p:nvPr/>
      </p:nvGrpSpPr>
      <p:grpSpPr>
        <a:xfrm>
          <a:off x="0" y="0"/>
          <a:ext cx="0" cy="0"/>
          <a:chOff x="0" y="0"/>
          <a:chExt cx="0" cy="0"/>
        </a:xfrm>
      </p:grpSpPr>
      <p:sp>
        <p:nvSpPr>
          <p:cNvPr id="262" name="Google Shape;262;p35"/>
          <p:cNvSpPr/>
          <p:nvPr>
            <p:ph idx="2" type="pic"/>
          </p:nvPr>
        </p:nvSpPr>
        <p:spPr>
          <a:xfrm>
            <a:off x="3544863" y="1543050"/>
            <a:ext cx="2057400" cy="2057400"/>
          </a:xfrm>
          <a:prstGeom prst="snip1Rect">
            <a:avLst>
              <a:gd fmla="val 24426" name="adj"/>
            </a:avLst>
          </a:prstGeom>
          <a:noFill/>
          <a:ln>
            <a:noFill/>
          </a:ln>
        </p:spPr>
      </p:sp>
      <p:sp>
        <p:nvSpPr>
          <p:cNvPr id="263" name="Google Shape;263;p35"/>
          <p:cNvSpPr/>
          <p:nvPr>
            <p:ph idx="3" type="pic"/>
          </p:nvPr>
        </p:nvSpPr>
        <p:spPr>
          <a:xfrm>
            <a:off x="6658538" y="1543050"/>
            <a:ext cx="2057400" cy="2057400"/>
          </a:xfrm>
          <a:prstGeom prst="snip1Rect">
            <a:avLst>
              <a:gd fmla="val 24426" name="adj"/>
            </a:avLst>
          </a:prstGeom>
          <a:noFill/>
          <a:ln>
            <a:noFill/>
          </a:ln>
        </p:spPr>
      </p:sp>
      <p:sp>
        <p:nvSpPr>
          <p:cNvPr id="264" name="Google Shape;264;p35"/>
          <p:cNvSpPr/>
          <p:nvPr>
            <p:ph idx="4" type="pic"/>
          </p:nvPr>
        </p:nvSpPr>
        <p:spPr>
          <a:xfrm>
            <a:off x="431200" y="1543050"/>
            <a:ext cx="2057400" cy="2057400"/>
          </a:xfrm>
          <a:prstGeom prst="snip1Rect">
            <a:avLst>
              <a:gd fmla="val 24426" name="adj"/>
            </a:avLst>
          </a:prstGeom>
          <a:noFill/>
          <a:ln>
            <a:noFill/>
          </a:ln>
        </p:spPr>
      </p:sp>
      <p:sp>
        <p:nvSpPr>
          <p:cNvPr id="265" name="Google Shape;265;p3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7" name="Google Shape;267;p3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8" name="Google Shape;268;p3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69" name="Google Shape;269;p3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0" name="Google Shape;270;p3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1" name="Google Shape;271;p3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272" name="Shape 272"/>
        <p:cNvGrpSpPr/>
        <p:nvPr/>
      </p:nvGrpSpPr>
      <p:grpSpPr>
        <a:xfrm>
          <a:off x="0" y="0"/>
          <a:ext cx="0" cy="0"/>
          <a:chOff x="0" y="0"/>
          <a:chExt cx="0" cy="0"/>
        </a:xfrm>
      </p:grpSpPr>
      <p:grpSp>
        <p:nvGrpSpPr>
          <p:cNvPr id="273" name="Google Shape;273;p36"/>
          <p:cNvGrpSpPr/>
          <p:nvPr/>
        </p:nvGrpSpPr>
        <p:grpSpPr>
          <a:xfrm>
            <a:off x="0" y="-444900"/>
            <a:ext cx="9144000" cy="5588500"/>
            <a:chOff x="0" y="-444900"/>
            <a:chExt cx="9144000" cy="5588500"/>
          </a:xfrm>
        </p:grpSpPr>
        <p:grpSp>
          <p:nvGrpSpPr>
            <p:cNvPr id="274" name="Google Shape;274;p36"/>
            <p:cNvGrpSpPr/>
            <p:nvPr/>
          </p:nvGrpSpPr>
          <p:grpSpPr>
            <a:xfrm>
              <a:off x="0" y="100"/>
              <a:ext cx="9144000" cy="5143500"/>
              <a:chOff x="0" y="100"/>
              <a:chExt cx="9144000" cy="5143500"/>
            </a:xfrm>
          </p:grpSpPr>
          <p:sp>
            <p:nvSpPr>
              <p:cNvPr id="275" name="Google Shape;275;p3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76" name="Google Shape;276;p3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77" name="Google Shape;277;p3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78" name="Google Shape;278;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0" name="Google Shape;280;p3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1" name="Google Shape;281;p3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82" name="Google Shape;282;p3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83" name="Google Shape;283;p3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284" name="Shape 284"/>
        <p:cNvGrpSpPr/>
        <p:nvPr/>
      </p:nvGrpSpPr>
      <p:grpSpPr>
        <a:xfrm>
          <a:off x="0" y="0"/>
          <a:ext cx="0" cy="0"/>
          <a:chOff x="0" y="0"/>
          <a:chExt cx="0" cy="0"/>
        </a:xfrm>
      </p:grpSpPr>
      <p:grpSp>
        <p:nvGrpSpPr>
          <p:cNvPr id="285" name="Google Shape;285;p37"/>
          <p:cNvGrpSpPr/>
          <p:nvPr/>
        </p:nvGrpSpPr>
        <p:grpSpPr>
          <a:xfrm>
            <a:off x="0" y="-444900"/>
            <a:ext cx="9144000" cy="5588500"/>
            <a:chOff x="0" y="-444900"/>
            <a:chExt cx="9144000" cy="5588500"/>
          </a:xfrm>
        </p:grpSpPr>
        <p:sp>
          <p:nvSpPr>
            <p:cNvPr id="286" name="Google Shape;286;p3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7" name="Google Shape;287;p3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88" name="Google Shape;288;p3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9" name="Google Shape;289;p3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0" name="Google Shape;29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2" name="Google Shape;292;p3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3" name="Google Shape;293;p3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4" name="Google Shape;294;p3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5" name="Google Shape;295;p3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296" name="Google Shape;296;p3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297" name="Shape 297"/>
        <p:cNvGrpSpPr/>
        <p:nvPr/>
      </p:nvGrpSpPr>
      <p:grpSpPr>
        <a:xfrm>
          <a:off x="0" y="0"/>
          <a:ext cx="0" cy="0"/>
          <a:chOff x="0" y="0"/>
          <a:chExt cx="0" cy="0"/>
        </a:xfrm>
      </p:grpSpPr>
      <p:sp>
        <p:nvSpPr>
          <p:cNvPr id="298" name="Google Shape;298;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00" name="Google Shape;300;p38"/>
          <p:cNvGrpSpPr/>
          <p:nvPr/>
        </p:nvGrpSpPr>
        <p:grpSpPr>
          <a:xfrm rot="300150">
            <a:off x="1277165" y="536719"/>
            <a:ext cx="6594752" cy="4068617"/>
            <a:chOff x="1277284" y="536521"/>
            <a:chExt cx="6594691" cy="4068580"/>
          </a:xfrm>
        </p:grpSpPr>
        <p:grpSp>
          <p:nvGrpSpPr>
            <p:cNvPr id="301" name="Google Shape;301;p38"/>
            <p:cNvGrpSpPr/>
            <p:nvPr/>
          </p:nvGrpSpPr>
          <p:grpSpPr>
            <a:xfrm>
              <a:off x="1277284" y="891662"/>
              <a:ext cx="6594077" cy="3357715"/>
              <a:chOff x="1277284" y="891662"/>
              <a:chExt cx="6594077" cy="3357715"/>
            </a:xfrm>
          </p:grpSpPr>
          <p:sp>
            <p:nvSpPr>
              <p:cNvPr id="302" name="Google Shape;302;p3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03" name="Google Shape;303;p3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4" name="Google Shape;304;p3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05" name="Google Shape;305;p3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06" name="Google Shape;306;p3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07" name="Google Shape;307;p3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08" name="Google Shape;308;p3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9" name="Google Shape;309;p3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0" name="Google Shape;310;p3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11" name="Shape 311"/>
        <p:cNvGrpSpPr/>
        <p:nvPr/>
      </p:nvGrpSpPr>
      <p:grpSpPr>
        <a:xfrm>
          <a:off x="0" y="0"/>
          <a:ext cx="0" cy="0"/>
          <a:chOff x="0" y="0"/>
          <a:chExt cx="0" cy="0"/>
        </a:xfrm>
      </p:grpSpPr>
      <p:sp>
        <p:nvSpPr>
          <p:cNvPr id="312" name="Google Shape;312;p3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3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4" name="Google Shape;314;p3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8" name="Google Shape;8;p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alphafoldserver.com/faq#how-do-i-interpret-all-the-outputs-in-the-downloaded-json-fi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ebi.ac.uk/training/online/courses/alphafold/inputs-and-outputs/evaluating-alphafolds-predicted-structures-using-confidence-scores/confidence-scores-in-alphafold-multimer/" TargetMode="External"/><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ctrTitle"/>
          </p:nvPr>
        </p:nvSpPr>
        <p:spPr>
          <a:xfrm>
            <a:off x="1486450" y="1482825"/>
            <a:ext cx="6769500" cy="87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AlphaFold Prediction</a:t>
            </a:r>
            <a:endParaRPr/>
          </a:p>
        </p:txBody>
      </p:sp>
      <p:sp>
        <p:nvSpPr>
          <p:cNvPr id="320" name="Google Shape;320;p40"/>
          <p:cNvSpPr txBox="1"/>
          <p:nvPr>
            <p:ph idx="1" type="subTitle"/>
          </p:nvPr>
        </p:nvSpPr>
        <p:spPr>
          <a:xfrm>
            <a:off x="1767200" y="3144075"/>
            <a:ext cx="5494800" cy="569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Bou-Nader Lab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8325" y="269175"/>
            <a:ext cx="53490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AFP v.s. AF3 Visualization</a:t>
            </a:r>
            <a:endParaRPr/>
          </a:p>
        </p:txBody>
      </p:sp>
      <p:pic>
        <p:nvPicPr>
          <p:cNvPr id="398" name="Google Shape;398;p49"/>
          <p:cNvPicPr preferRelativeResize="0"/>
          <p:nvPr/>
        </p:nvPicPr>
        <p:blipFill>
          <a:blip r:embed="rId3">
            <a:alphaModFix/>
          </a:blip>
          <a:stretch>
            <a:fillRect/>
          </a:stretch>
        </p:blipFill>
        <p:spPr>
          <a:xfrm>
            <a:off x="1606175" y="980025"/>
            <a:ext cx="5740001" cy="384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326" name="Google Shape;326;p41"/>
          <p:cNvSpPr txBox="1"/>
          <p:nvPr>
            <p:ph idx="1" type="subTitle"/>
          </p:nvPr>
        </p:nvSpPr>
        <p:spPr>
          <a:xfrm>
            <a:off x="2483572" y="1940699"/>
            <a:ext cx="43191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Data pipeline</a:t>
            </a:r>
            <a:endParaRPr/>
          </a:p>
        </p:txBody>
      </p:sp>
      <p:sp>
        <p:nvSpPr>
          <p:cNvPr id="327" name="Google Shape;327;p41"/>
          <p:cNvSpPr txBox="1"/>
          <p:nvPr>
            <p:ph idx="2" type="subTitle"/>
          </p:nvPr>
        </p:nvSpPr>
        <p:spPr>
          <a:xfrm>
            <a:off x="2483580" y="3090013"/>
            <a:ext cx="43191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Result Tables</a:t>
            </a:r>
            <a:endParaRPr/>
          </a:p>
        </p:txBody>
      </p:sp>
      <p:sp>
        <p:nvSpPr>
          <p:cNvPr id="328" name="Google Shape;328;p41"/>
          <p:cNvSpPr txBox="1"/>
          <p:nvPr>
            <p:ph idx="3" type="subTitle"/>
          </p:nvPr>
        </p:nvSpPr>
        <p:spPr>
          <a:xfrm>
            <a:off x="2499531" y="2515354"/>
            <a:ext cx="44451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Choices of Prediction Models</a:t>
            </a:r>
            <a:endParaRPr/>
          </a:p>
        </p:txBody>
      </p:sp>
      <p:sp>
        <p:nvSpPr>
          <p:cNvPr id="329" name="Google Shape;329;p41"/>
          <p:cNvSpPr txBox="1"/>
          <p:nvPr>
            <p:ph idx="4" type="subTitle"/>
          </p:nvPr>
        </p:nvSpPr>
        <p:spPr>
          <a:xfrm>
            <a:off x="2483572" y="3664707"/>
            <a:ext cx="43191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Result Visualization</a:t>
            </a:r>
            <a:endParaRPr/>
          </a:p>
        </p:txBody>
      </p:sp>
      <p:sp>
        <p:nvSpPr>
          <p:cNvPr id="330" name="Google Shape;330;p41"/>
          <p:cNvSpPr txBox="1"/>
          <p:nvPr/>
        </p:nvSpPr>
        <p:spPr>
          <a:xfrm>
            <a:off x="1377500" y="1901749"/>
            <a:ext cx="6366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Inter Tight SemiBold"/>
              <a:buAutoNum type="arabicPeriod"/>
            </a:pPr>
            <a:r>
              <a:t/>
            </a:r>
            <a:endParaRPr sz="1700">
              <a:solidFill>
                <a:schemeClr val="dk2"/>
              </a:solidFill>
              <a:latin typeface="Inter Tight SemiBold"/>
              <a:ea typeface="Inter Tight SemiBold"/>
              <a:cs typeface="Inter Tight SemiBold"/>
              <a:sym typeface="Inter Tight SemiBold"/>
            </a:endParaRPr>
          </a:p>
        </p:txBody>
      </p:sp>
      <p:sp>
        <p:nvSpPr>
          <p:cNvPr id="331" name="Google Shape;331;p41"/>
          <p:cNvSpPr txBox="1"/>
          <p:nvPr/>
        </p:nvSpPr>
        <p:spPr>
          <a:xfrm>
            <a:off x="1437025" y="2515359"/>
            <a:ext cx="63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2. </a:t>
            </a:r>
            <a:endParaRPr sz="1700">
              <a:solidFill>
                <a:schemeClr val="dk2"/>
              </a:solidFill>
              <a:latin typeface="Inter Tight SemiBold"/>
              <a:ea typeface="Inter Tight SemiBold"/>
              <a:cs typeface="Inter Tight SemiBold"/>
              <a:sym typeface="Inter Tight SemiBold"/>
            </a:endParaRPr>
          </a:p>
        </p:txBody>
      </p:sp>
      <p:sp>
        <p:nvSpPr>
          <p:cNvPr id="332" name="Google Shape;332;p41"/>
          <p:cNvSpPr txBox="1"/>
          <p:nvPr/>
        </p:nvSpPr>
        <p:spPr>
          <a:xfrm>
            <a:off x="1437025" y="3090019"/>
            <a:ext cx="63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3. </a:t>
            </a:r>
            <a:endParaRPr sz="1700">
              <a:solidFill>
                <a:schemeClr val="dk2"/>
              </a:solidFill>
              <a:latin typeface="Inter Tight SemiBold"/>
              <a:ea typeface="Inter Tight SemiBold"/>
              <a:cs typeface="Inter Tight SemiBold"/>
              <a:sym typeface="Inter Tight SemiBold"/>
            </a:endParaRPr>
          </a:p>
        </p:txBody>
      </p:sp>
      <p:sp>
        <p:nvSpPr>
          <p:cNvPr id="333" name="Google Shape;333;p41"/>
          <p:cNvSpPr txBox="1"/>
          <p:nvPr/>
        </p:nvSpPr>
        <p:spPr>
          <a:xfrm>
            <a:off x="1437025" y="3664679"/>
            <a:ext cx="63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4. </a:t>
            </a:r>
            <a:endParaRPr sz="17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nvSpPr>
        <p:spPr>
          <a:xfrm>
            <a:off x="206250" y="844538"/>
            <a:ext cx="3705900" cy="4452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1200"/>
              </a:spcBef>
              <a:spcAft>
                <a:spcPts val="0"/>
              </a:spcAft>
              <a:buClr>
                <a:schemeClr val="accent1"/>
              </a:buClr>
              <a:buSzPts val="1300"/>
              <a:buChar char="●"/>
            </a:pPr>
            <a:r>
              <a:rPr b="1" lang="en" sz="1300">
                <a:solidFill>
                  <a:schemeClr val="accent1"/>
                </a:solidFill>
              </a:rPr>
              <a:t>Initial CSV files</a:t>
            </a:r>
            <a:r>
              <a:rPr lang="en" sz="1300">
                <a:solidFill>
                  <a:schemeClr val="accent1"/>
                </a:solidFill>
              </a:rPr>
              <a:t>: containing our bait protein and target proteins (Q04740 · RNH1_YEAST v.s. A total of 1862 unique proteins)</a:t>
            </a:r>
            <a:br>
              <a:rPr lang="en" sz="1300">
                <a:solidFill>
                  <a:schemeClr val="accent1"/>
                </a:solidFill>
              </a:rPr>
            </a:br>
            <a:endParaRPr sz="1300">
              <a:solidFill>
                <a:schemeClr val="accent1"/>
              </a:solidFill>
            </a:endParaRPr>
          </a:p>
          <a:p>
            <a:pPr indent="-311150" lvl="0" marL="457200" marR="0" rtl="0" algn="l">
              <a:lnSpc>
                <a:spcPct val="115000"/>
              </a:lnSpc>
              <a:spcBef>
                <a:spcPts val="0"/>
              </a:spcBef>
              <a:spcAft>
                <a:spcPts val="0"/>
              </a:spcAft>
              <a:buClr>
                <a:schemeClr val="accent1"/>
              </a:buClr>
              <a:buSzPts val="1300"/>
              <a:buChar char="●"/>
            </a:pPr>
            <a:r>
              <a:rPr b="1" lang="en" sz="1300">
                <a:solidFill>
                  <a:schemeClr val="accent1"/>
                </a:solidFill>
              </a:rPr>
              <a:t>Preprocessing</a:t>
            </a:r>
            <a:r>
              <a:rPr lang="en" sz="1300">
                <a:solidFill>
                  <a:schemeClr val="accent1"/>
                </a:solidFill>
              </a:rPr>
              <a:t>: </a:t>
            </a:r>
            <a:br>
              <a:rPr lang="en" sz="1300">
                <a:solidFill>
                  <a:schemeClr val="accent1"/>
                </a:solidFill>
              </a:rPr>
            </a:br>
            <a:r>
              <a:rPr lang="en" sz="1300">
                <a:solidFill>
                  <a:schemeClr val="accent1"/>
                </a:solidFill>
              </a:rPr>
              <a:t>1. Extract amino acid sequences from Uniprot</a:t>
            </a:r>
            <a:br>
              <a:rPr lang="en" sz="1300">
                <a:solidFill>
                  <a:schemeClr val="accent1"/>
                </a:solidFill>
              </a:rPr>
            </a:br>
            <a:r>
              <a:rPr lang="en" sz="1300">
                <a:solidFill>
                  <a:schemeClr val="accent1"/>
                </a:solidFill>
              </a:rPr>
              <a:t>2. Multiple Sequence Alignment (MSA) for feature pickle data generation</a:t>
            </a:r>
            <a:br>
              <a:rPr lang="en" sz="1300">
                <a:solidFill>
                  <a:schemeClr val="accent1"/>
                </a:solidFill>
              </a:rPr>
            </a:br>
            <a:endParaRPr sz="1300">
              <a:solidFill>
                <a:schemeClr val="accent1"/>
              </a:solidFill>
            </a:endParaRPr>
          </a:p>
          <a:p>
            <a:pPr indent="-311150" lvl="0" marL="457200" marR="0" rtl="0" algn="l">
              <a:lnSpc>
                <a:spcPct val="115000"/>
              </a:lnSpc>
              <a:spcBef>
                <a:spcPts val="0"/>
              </a:spcBef>
              <a:spcAft>
                <a:spcPts val="0"/>
              </a:spcAft>
              <a:buClr>
                <a:schemeClr val="accent1"/>
              </a:buClr>
              <a:buSzPts val="1300"/>
              <a:buChar char="●"/>
            </a:pPr>
            <a:r>
              <a:rPr b="1" lang="en" sz="1300">
                <a:solidFill>
                  <a:schemeClr val="accent1"/>
                </a:solidFill>
              </a:rPr>
              <a:t>4 Routes</a:t>
            </a:r>
            <a:r>
              <a:rPr lang="en" sz="1300">
                <a:solidFill>
                  <a:schemeClr val="accent1"/>
                </a:solidFill>
              </a:rPr>
              <a:t>: </a:t>
            </a:r>
            <a:endParaRPr sz="1300">
              <a:solidFill>
                <a:schemeClr val="accent1"/>
              </a:solidFill>
            </a:endParaRPr>
          </a:p>
          <a:p>
            <a:pPr indent="457200" lvl="0" marL="0" marR="0" rtl="0" algn="l">
              <a:lnSpc>
                <a:spcPct val="115000"/>
              </a:lnSpc>
              <a:spcBef>
                <a:spcPts val="1200"/>
              </a:spcBef>
              <a:spcAft>
                <a:spcPts val="0"/>
              </a:spcAft>
              <a:buNone/>
            </a:pPr>
            <a:r>
              <a:rPr lang="en" sz="1300">
                <a:solidFill>
                  <a:schemeClr val="accent1"/>
                </a:solidFill>
              </a:rPr>
              <a:t>1 .AlphaPulldown MMseqs2</a:t>
            </a:r>
            <a:endParaRPr sz="1300">
              <a:solidFill>
                <a:schemeClr val="accent1"/>
              </a:solidFill>
            </a:endParaRPr>
          </a:p>
          <a:p>
            <a:pPr indent="457200" lvl="0" marL="0" marR="0" rtl="0" algn="l">
              <a:lnSpc>
                <a:spcPct val="115000"/>
              </a:lnSpc>
              <a:spcBef>
                <a:spcPts val="1200"/>
              </a:spcBef>
              <a:spcAft>
                <a:spcPts val="0"/>
              </a:spcAft>
              <a:buNone/>
            </a:pPr>
            <a:r>
              <a:rPr lang="en" sz="1300">
                <a:solidFill>
                  <a:schemeClr val="accent1"/>
                </a:solidFill>
              </a:rPr>
              <a:t>2. AlphaPulldown Feature Database</a:t>
            </a:r>
            <a:endParaRPr sz="1300">
              <a:solidFill>
                <a:schemeClr val="accent1"/>
              </a:solidFill>
            </a:endParaRPr>
          </a:p>
          <a:p>
            <a:pPr indent="457200" lvl="0" marL="0" marR="0" rtl="0" algn="l">
              <a:lnSpc>
                <a:spcPct val="115000"/>
              </a:lnSpc>
              <a:spcBef>
                <a:spcPts val="1200"/>
              </a:spcBef>
              <a:spcAft>
                <a:spcPts val="0"/>
              </a:spcAft>
              <a:buNone/>
            </a:pPr>
            <a:r>
              <a:rPr lang="en" sz="1300">
                <a:solidFill>
                  <a:schemeClr val="accent1"/>
                </a:solidFill>
              </a:rPr>
              <a:t>3. AlphaPulldown Local JackHMMer</a:t>
            </a:r>
            <a:endParaRPr sz="1300">
              <a:solidFill>
                <a:schemeClr val="accent1"/>
              </a:solidFill>
            </a:endParaRPr>
          </a:p>
          <a:p>
            <a:pPr indent="457200" lvl="0" marL="0" marR="0" rtl="0" algn="l">
              <a:lnSpc>
                <a:spcPct val="115000"/>
              </a:lnSpc>
              <a:spcBef>
                <a:spcPts val="1200"/>
              </a:spcBef>
              <a:spcAft>
                <a:spcPts val="1200"/>
              </a:spcAft>
              <a:buNone/>
            </a:pPr>
            <a:r>
              <a:rPr lang="en" sz="1300">
                <a:solidFill>
                  <a:schemeClr val="accent1"/>
                </a:solidFill>
              </a:rPr>
              <a:t>4. Alphafold3</a:t>
            </a:r>
            <a:endParaRPr sz="1900">
              <a:solidFill>
                <a:schemeClr val="dk1"/>
              </a:solidFill>
              <a:latin typeface="Inter Tight"/>
              <a:ea typeface="Inter Tight"/>
              <a:cs typeface="Inter Tight"/>
              <a:sym typeface="Inter Tight"/>
            </a:endParaRPr>
          </a:p>
        </p:txBody>
      </p:sp>
      <p:sp>
        <p:nvSpPr>
          <p:cNvPr id="339" name="Google Shape;339;p42"/>
          <p:cNvSpPr txBox="1"/>
          <p:nvPr>
            <p:ph type="title"/>
          </p:nvPr>
        </p:nvSpPr>
        <p:spPr>
          <a:xfrm>
            <a:off x="580250" y="150125"/>
            <a:ext cx="30399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Pipeline</a:t>
            </a:r>
            <a:endParaRPr/>
          </a:p>
        </p:txBody>
      </p:sp>
      <p:pic>
        <p:nvPicPr>
          <p:cNvPr id="340" name="Google Shape;340;p42" title="Blank diagram - Page 1-2.png"/>
          <p:cNvPicPr preferRelativeResize="0"/>
          <p:nvPr/>
        </p:nvPicPr>
        <p:blipFill>
          <a:blip r:embed="rId3">
            <a:alphaModFix/>
          </a:blip>
          <a:stretch>
            <a:fillRect/>
          </a:stretch>
        </p:blipFill>
        <p:spPr>
          <a:xfrm>
            <a:off x="4032513" y="960400"/>
            <a:ext cx="4927053" cy="2016050"/>
          </a:xfrm>
          <a:prstGeom prst="rect">
            <a:avLst/>
          </a:prstGeom>
          <a:noFill/>
          <a:ln>
            <a:noFill/>
          </a:ln>
        </p:spPr>
      </p:pic>
      <p:pic>
        <p:nvPicPr>
          <p:cNvPr id="341" name="Google Shape;341;p42"/>
          <p:cNvPicPr preferRelativeResize="0"/>
          <p:nvPr/>
        </p:nvPicPr>
        <p:blipFill>
          <a:blip r:embed="rId4">
            <a:alphaModFix/>
          </a:blip>
          <a:stretch>
            <a:fillRect/>
          </a:stretch>
        </p:blipFill>
        <p:spPr>
          <a:xfrm>
            <a:off x="4032525" y="3767025"/>
            <a:ext cx="4663926" cy="765550"/>
          </a:xfrm>
          <a:prstGeom prst="rect">
            <a:avLst/>
          </a:prstGeom>
          <a:noFill/>
          <a:ln>
            <a:noFill/>
          </a:ln>
        </p:spPr>
      </p:pic>
      <p:sp>
        <p:nvSpPr>
          <p:cNvPr id="342" name="Google Shape;342;p42"/>
          <p:cNvSpPr txBox="1"/>
          <p:nvPr/>
        </p:nvSpPr>
        <p:spPr>
          <a:xfrm>
            <a:off x="5013150" y="3045425"/>
            <a:ext cx="296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Tight"/>
                <a:ea typeface="Inter Tight"/>
                <a:cs typeface="Inter Tight"/>
                <a:sym typeface="Inter Tight"/>
              </a:rPr>
              <a:t>Figure 1: Pipeline Flowchart</a:t>
            </a:r>
            <a:endParaRPr sz="1000">
              <a:solidFill>
                <a:schemeClr val="dk2"/>
              </a:solidFill>
              <a:latin typeface="Inter Tight"/>
              <a:ea typeface="Inter Tight"/>
              <a:cs typeface="Inter Tight"/>
              <a:sym typeface="Inter Tight"/>
            </a:endParaRPr>
          </a:p>
        </p:txBody>
      </p:sp>
      <p:sp>
        <p:nvSpPr>
          <p:cNvPr id="343" name="Google Shape;343;p42"/>
          <p:cNvSpPr txBox="1"/>
          <p:nvPr/>
        </p:nvSpPr>
        <p:spPr>
          <a:xfrm>
            <a:off x="5106425" y="4532575"/>
            <a:ext cx="296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Tight"/>
                <a:ea typeface="Inter Tight"/>
                <a:cs typeface="Inter Tight"/>
                <a:sym typeface="Inter Tight"/>
              </a:rPr>
              <a:t>Figure 2: Reported Missing Proteins</a:t>
            </a:r>
            <a:endParaRPr sz="1000">
              <a:solidFill>
                <a:schemeClr val="dk2"/>
              </a:solidFill>
              <a:latin typeface="Inter Tight"/>
              <a:ea typeface="Inter Tight"/>
              <a:cs typeface="Inter Tight"/>
              <a:sym typeface="Inter T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nvSpPr>
        <p:spPr>
          <a:xfrm>
            <a:off x="570900" y="719025"/>
            <a:ext cx="8002200" cy="435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accent1"/>
                </a:solidFill>
              </a:rPr>
              <a:t>1. AlphaPulldown with MMseqs2</a:t>
            </a:r>
            <a:endParaRPr b="1"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Description</a:t>
            </a:r>
            <a:r>
              <a:rPr lang="en" sz="1100">
                <a:solidFill>
                  <a:schemeClr val="accent1"/>
                </a:solidFill>
              </a:rPr>
              <a:t>: Fast and lightweight MSA generation using MMseqs2.</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Pros</a:t>
            </a:r>
            <a:r>
              <a:rPr lang="en" sz="1100">
                <a:solidFill>
                  <a:schemeClr val="accent1"/>
                </a:solidFill>
              </a:rPr>
              <a:t>: Quick setup, suitable for large-scale screens.</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Cons</a:t>
            </a:r>
            <a:r>
              <a:rPr lang="en" sz="1100">
                <a:solidFill>
                  <a:schemeClr val="accent1"/>
                </a:solidFill>
              </a:rPr>
              <a:t>: May be less accurate than JackHMMer for deep MSAs.</a:t>
            </a:r>
            <a:endParaRPr sz="1100">
              <a:solidFill>
                <a:schemeClr val="accent1"/>
              </a:solidFill>
            </a:endParaRPr>
          </a:p>
          <a:p>
            <a:pPr indent="0" lvl="0" marL="0" rtl="0" algn="l">
              <a:lnSpc>
                <a:spcPct val="115000"/>
              </a:lnSpc>
              <a:spcBef>
                <a:spcPts val="1200"/>
              </a:spcBef>
              <a:spcAft>
                <a:spcPts val="0"/>
              </a:spcAft>
              <a:buNone/>
            </a:pPr>
            <a:r>
              <a:rPr b="1" lang="en" sz="1100">
                <a:solidFill>
                  <a:schemeClr val="accent1"/>
                </a:solidFill>
              </a:rPr>
              <a:t>2. AlphaPulldown with Precomputed Feature Database</a:t>
            </a:r>
            <a:endParaRPr b="1"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Description</a:t>
            </a:r>
            <a:r>
              <a:rPr lang="en" sz="1100">
                <a:solidFill>
                  <a:schemeClr val="accent1"/>
                </a:solidFill>
              </a:rPr>
              <a:t>: Uses pre-extracted MSA/structure features from a local database.</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Pros</a:t>
            </a:r>
            <a:r>
              <a:rPr lang="en" sz="1100">
                <a:solidFill>
                  <a:schemeClr val="accent1"/>
                </a:solidFill>
              </a:rPr>
              <a:t>: Fastest if database is comprehensive.</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Cons</a:t>
            </a:r>
            <a:r>
              <a:rPr lang="en" sz="1100">
                <a:solidFill>
                  <a:schemeClr val="accent1"/>
                </a:solidFill>
              </a:rPr>
              <a:t>: Limited to proteins already in the database.</a:t>
            </a:r>
            <a:endParaRPr sz="1100">
              <a:solidFill>
                <a:schemeClr val="accent1"/>
              </a:solidFill>
            </a:endParaRPr>
          </a:p>
          <a:p>
            <a:pPr indent="0" lvl="0" marL="0" rtl="0" algn="l">
              <a:lnSpc>
                <a:spcPct val="115000"/>
              </a:lnSpc>
              <a:spcBef>
                <a:spcPts val="1200"/>
              </a:spcBef>
              <a:spcAft>
                <a:spcPts val="0"/>
              </a:spcAft>
              <a:buNone/>
            </a:pPr>
            <a:r>
              <a:rPr b="1" lang="en" sz="1100">
                <a:solidFill>
                  <a:schemeClr val="accent1"/>
                </a:solidFill>
              </a:rPr>
              <a:t>3. AlphaPulldown with Local JackHMMer</a:t>
            </a:r>
            <a:endParaRPr b="1"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Description</a:t>
            </a:r>
            <a:r>
              <a:rPr lang="en" sz="1100">
                <a:solidFill>
                  <a:schemeClr val="accent1"/>
                </a:solidFill>
              </a:rPr>
              <a:t>: Generates high-quality MSAs locally using JackHMMer.</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Pros</a:t>
            </a:r>
            <a:r>
              <a:rPr lang="en" sz="1100">
                <a:solidFill>
                  <a:schemeClr val="accent1"/>
                </a:solidFill>
              </a:rPr>
              <a:t>: Best balance of quality and reproducibility.</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Cons</a:t>
            </a:r>
            <a:r>
              <a:rPr lang="en" sz="1100">
                <a:solidFill>
                  <a:schemeClr val="accent1"/>
                </a:solidFill>
              </a:rPr>
              <a:t>: Computationally intensive, needs local Uniref DB.</a:t>
            </a:r>
            <a:endParaRPr sz="1100">
              <a:solidFill>
                <a:schemeClr val="accent1"/>
              </a:solidFill>
            </a:endParaRPr>
          </a:p>
          <a:p>
            <a:pPr indent="0" lvl="0" marL="0" rtl="0" algn="l">
              <a:lnSpc>
                <a:spcPct val="115000"/>
              </a:lnSpc>
              <a:spcBef>
                <a:spcPts val="1200"/>
              </a:spcBef>
              <a:spcAft>
                <a:spcPts val="0"/>
              </a:spcAft>
              <a:buNone/>
            </a:pPr>
            <a:r>
              <a:rPr b="1" lang="en" sz="1100">
                <a:solidFill>
                  <a:schemeClr val="accent1"/>
                </a:solidFill>
              </a:rPr>
              <a:t>4. AlphaFold3</a:t>
            </a:r>
            <a:endParaRPr b="1" sz="1100">
              <a:solidFill>
                <a:schemeClr val="accent1"/>
              </a:solidFill>
            </a:endParaRPr>
          </a:p>
          <a:p>
            <a:pPr indent="-298450" lvl="0" marL="457200" rtl="0" algn="l">
              <a:lnSpc>
                <a:spcPct val="115000"/>
              </a:lnSpc>
              <a:spcBef>
                <a:spcPts val="1200"/>
              </a:spcBef>
              <a:spcAft>
                <a:spcPts val="0"/>
              </a:spcAft>
              <a:buClr>
                <a:schemeClr val="accent1"/>
              </a:buClr>
              <a:buSzPts val="1100"/>
              <a:buChar char="●"/>
            </a:pPr>
            <a:r>
              <a:rPr b="1" lang="en" sz="1100">
                <a:solidFill>
                  <a:schemeClr val="accent1"/>
                </a:solidFill>
              </a:rPr>
              <a:t>Description</a:t>
            </a:r>
            <a:r>
              <a:rPr lang="en" sz="1100">
                <a:solidFill>
                  <a:schemeClr val="accent1"/>
                </a:solidFill>
              </a:rPr>
              <a:t>: Direct prediction using advanced multimer models (AF3).</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Pros</a:t>
            </a:r>
            <a:r>
              <a:rPr lang="en" sz="1100">
                <a:solidFill>
                  <a:schemeClr val="accent1"/>
                </a:solidFill>
              </a:rPr>
              <a:t>: State-of-the-art accuracy, can handle complex multimers.</a:t>
            </a:r>
            <a:endParaRPr sz="1100">
              <a:solidFill>
                <a:schemeClr val="accent1"/>
              </a:solidFill>
            </a:endParaRPr>
          </a:p>
          <a:p>
            <a:pPr indent="-298450" lvl="0" marL="457200" rtl="0" algn="l">
              <a:lnSpc>
                <a:spcPct val="115000"/>
              </a:lnSpc>
              <a:spcBef>
                <a:spcPts val="0"/>
              </a:spcBef>
              <a:spcAft>
                <a:spcPts val="0"/>
              </a:spcAft>
              <a:buClr>
                <a:schemeClr val="accent1"/>
              </a:buClr>
              <a:buSzPts val="1100"/>
              <a:buChar char="●"/>
            </a:pPr>
            <a:r>
              <a:rPr b="1" lang="en" sz="1100">
                <a:solidFill>
                  <a:schemeClr val="accent1"/>
                </a:solidFill>
              </a:rPr>
              <a:t>Cons</a:t>
            </a:r>
            <a:r>
              <a:rPr lang="en" sz="1100">
                <a:solidFill>
                  <a:schemeClr val="accent1"/>
                </a:solidFill>
              </a:rPr>
              <a:t>: Rate limit</a:t>
            </a:r>
            <a:endParaRPr sz="1100">
              <a:solidFill>
                <a:schemeClr val="accent1"/>
              </a:solidFill>
            </a:endParaRPr>
          </a:p>
        </p:txBody>
      </p:sp>
      <p:sp>
        <p:nvSpPr>
          <p:cNvPr id="349" name="Google Shape;349;p43"/>
          <p:cNvSpPr txBox="1"/>
          <p:nvPr>
            <p:ph type="title"/>
          </p:nvPr>
        </p:nvSpPr>
        <p:spPr>
          <a:xfrm>
            <a:off x="580250" y="150125"/>
            <a:ext cx="5706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Choices of Prediction Models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4"/>
          <p:cNvPicPr preferRelativeResize="0"/>
          <p:nvPr/>
        </p:nvPicPr>
        <p:blipFill>
          <a:blip r:embed="rId3">
            <a:alphaModFix/>
          </a:blip>
          <a:stretch>
            <a:fillRect/>
          </a:stretch>
        </p:blipFill>
        <p:spPr>
          <a:xfrm>
            <a:off x="6266475" y="150119"/>
            <a:ext cx="2587479" cy="1147174"/>
          </a:xfrm>
          <a:prstGeom prst="rect">
            <a:avLst/>
          </a:prstGeom>
          <a:noFill/>
          <a:ln>
            <a:noFill/>
          </a:ln>
        </p:spPr>
      </p:pic>
      <p:sp>
        <p:nvSpPr>
          <p:cNvPr id="355" name="Google Shape;355;p44"/>
          <p:cNvSpPr txBox="1"/>
          <p:nvPr/>
        </p:nvSpPr>
        <p:spPr>
          <a:xfrm>
            <a:off x="221300" y="1100100"/>
            <a:ext cx="7160700" cy="381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1"/>
              </a:buClr>
              <a:buSzPts val="1100"/>
              <a:buFont typeface="Arial"/>
              <a:buNone/>
            </a:pPr>
            <a:r>
              <a:rPr lang="en" sz="1300">
                <a:solidFill>
                  <a:schemeClr val="accent1"/>
                </a:solidFill>
              </a:rPr>
              <a:t>Summary outputs:</a:t>
            </a:r>
            <a:endParaRPr sz="1300">
              <a:solidFill>
                <a:schemeClr val="accent1"/>
              </a:solidFill>
            </a:endParaRPr>
          </a:p>
          <a:p>
            <a:pPr indent="-311150" lvl="0" marL="457200" rtl="0" algn="l">
              <a:lnSpc>
                <a:spcPct val="115000"/>
              </a:lnSpc>
              <a:spcBef>
                <a:spcPts val="1200"/>
              </a:spcBef>
              <a:spcAft>
                <a:spcPts val="0"/>
              </a:spcAft>
              <a:buClr>
                <a:schemeClr val="accent1"/>
              </a:buClr>
              <a:buSzPts val="1300"/>
              <a:buChar char="●"/>
            </a:pPr>
            <a:r>
              <a:rPr lang="en" sz="1300">
                <a:solidFill>
                  <a:schemeClr val="accent1"/>
                </a:solidFill>
              </a:rPr>
              <a:t>ptm</a:t>
            </a:r>
            <a:r>
              <a:rPr lang="en" sz="1300">
                <a:solidFill>
                  <a:schemeClr val="accent1"/>
                </a:solidFill>
              </a:rPr>
              <a:t>: A scalar in the range 0-1 indicating the predicted TM-score for the full structure. </a:t>
            </a: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lang="en" sz="1300">
                <a:solidFill>
                  <a:schemeClr val="accent1"/>
                </a:solidFill>
              </a:rPr>
              <a:t>iptm: A scalar in the range 0-1 indicating predicted interface TM-score (confidence in the predicted interfaces) for all interfaces in the structure. </a:t>
            </a: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lang="en" sz="1300">
                <a:solidFill>
                  <a:schemeClr val="accent1"/>
                </a:solidFill>
              </a:rPr>
              <a:t>fraction_disordered: A scalar in the range 0-1 that indicates what fraction of the prediction structure is disordered, as measured by accessible surface area. </a:t>
            </a: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lang="en" sz="1300">
                <a:solidFill>
                  <a:schemeClr val="accent1"/>
                </a:solidFill>
              </a:rPr>
              <a:t>has_clash: A boolean indicating if the structure has a significant number of clashing atoms (more than 50% of a chain, or a chain with more than 100 clashing atoms). </a:t>
            </a: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lang="en" sz="1300">
                <a:solidFill>
                  <a:schemeClr val="accent1"/>
                </a:solidFill>
              </a:rPr>
              <a:t>ranking_score: A scalar in the range [-100, 1.5] that can be used for ranking predictions, it incorporates ptm, iptm, fraction_disordered and has_clash into a single number with the following equation: 0.8 x ipTM + 0.2 x pTM + 0.5 x disorder − 100 x has_clash. </a:t>
            </a:r>
            <a:endParaRPr sz="1300">
              <a:solidFill>
                <a:schemeClr val="accent1"/>
              </a:solidFill>
            </a:endParaRPr>
          </a:p>
          <a:p>
            <a:pPr indent="0" lvl="0" marL="0" rtl="0" algn="l">
              <a:lnSpc>
                <a:spcPct val="115000"/>
              </a:lnSpc>
              <a:spcBef>
                <a:spcPts val="2000"/>
              </a:spcBef>
              <a:spcAft>
                <a:spcPts val="0"/>
              </a:spcAft>
              <a:buNone/>
            </a:pPr>
            <a:r>
              <a:t/>
            </a:r>
            <a:endParaRPr sz="1300">
              <a:solidFill>
                <a:schemeClr val="accent1"/>
              </a:solidFill>
            </a:endParaRPr>
          </a:p>
          <a:p>
            <a:pPr indent="0" lvl="0" marL="0" rtl="0" algn="l">
              <a:spcBef>
                <a:spcPts val="2000"/>
              </a:spcBef>
              <a:spcAft>
                <a:spcPts val="0"/>
              </a:spcAft>
              <a:buNone/>
            </a:pPr>
            <a:r>
              <a:t/>
            </a:r>
            <a:endParaRPr sz="1300">
              <a:solidFill>
                <a:schemeClr val="accent1"/>
              </a:solidFill>
            </a:endParaRPr>
          </a:p>
        </p:txBody>
      </p:sp>
      <p:sp>
        <p:nvSpPr>
          <p:cNvPr id="356" name="Google Shape;356;p44"/>
          <p:cNvSpPr txBox="1"/>
          <p:nvPr>
            <p:ph type="title"/>
          </p:nvPr>
        </p:nvSpPr>
        <p:spPr>
          <a:xfrm>
            <a:off x="449300" y="150125"/>
            <a:ext cx="5706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AF3 Result Table</a:t>
            </a:r>
            <a:endParaRPr/>
          </a:p>
        </p:txBody>
      </p:sp>
      <p:sp>
        <p:nvSpPr>
          <p:cNvPr id="357" name="Google Shape;357;p44"/>
          <p:cNvSpPr txBox="1"/>
          <p:nvPr/>
        </p:nvSpPr>
        <p:spPr>
          <a:xfrm>
            <a:off x="580250" y="4527900"/>
            <a:ext cx="827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Referencing</a:t>
            </a:r>
            <a:endParaRPr/>
          </a:p>
          <a:p>
            <a:pPr indent="0" lvl="0" marL="0" rtl="0" algn="l">
              <a:spcBef>
                <a:spcPts val="0"/>
              </a:spcBef>
              <a:spcAft>
                <a:spcPts val="0"/>
              </a:spcAft>
              <a:buNone/>
            </a:pPr>
            <a:r>
              <a:rPr lang="en" u="sng">
                <a:solidFill>
                  <a:schemeClr val="hlink"/>
                </a:solidFill>
                <a:hlinkClick r:id="rId4"/>
              </a:rPr>
              <a:t>https://alphafoldserver.com/faq#how-do-i-interpret-all-the-outputs-in-the-downloaded-json-files</a:t>
            </a:r>
            <a:endParaRPr/>
          </a:p>
        </p:txBody>
      </p:sp>
      <p:sp>
        <p:nvSpPr>
          <p:cNvPr id="358" name="Google Shape;358;p44"/>
          <p:cNvSpPr txBox="1"/>
          <p:nvPr/>
        </p:nvSpPr>
        <p:spPr>
          <a:xfrm>
            <a:off x="6077313" y="1297300"/>
            <a:ext cx="296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Tight"/>
                <a:ea typeface="Inter Tight"/>
                <a:cs typeface="Inter Tight"/>
                <a:sym typeface="Inter Tight"/>
              </a:rPr>
              <a:t>Figure 3: AF3 Result Table</a:t>
            </a:r>
            <a:endParaRPr sz="1000">
              <a:solidFill>
                <a:schemeClr val="dk2"/>
              </a:solidFill>
              <a:latin typeface="Inter Tight"/>
              <a:ea typeface="Inter Tight"/>
              <a:cs typeface="Inter Tight"/>
              <a:sym typeface="Inter T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5"/>
          <p:cNvPicPr preferRelativeResize="0"/>
          <p:nvPr/>
        </p:nvPicPr>
        <p:blipFill>
          <a:blip r:embed="rId3">
            <a:alphaModFix/>
          </a:blip>
          <a:stretch>
            <a:fillRect/>
          </a:stretch>
        </p:blipFill>
        <p:spPr>
          <a:xfrm>
            <a:off x="5450537" y="150131"/>
            <a:ext cx="2695875" cy="1271606"/>
          </a:xfrm>
          <a:prstGeom prst="rect">
            <a:avLst/>
          </a:prstGeom>
          <a:noFill/>
          <a:ln>
            <a:noFill/>
          </a:ln>
        </p:spPr>
      </p:pic>
      <p:sp>
        <p:nvSpPr>
          <p:cNvPr id="364" name="Google Shape;364;p45"/>
          <p:cNvSpPr txBox="1"/>
          <p:nvPr/>
        </p:nvSpPr>
        <p:spPr>
          <a:xfrm>
            <a:off x="252000" y="871425"/>
            <a:ext cx="4320000" cy="64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accent1"/>
              </a:buClr>
              <a:buSzPts val="1100"/>
              <a:buFont typeface="Arial"/>
              <a:buNone/>
            </a:pPr>
            <a:r>
              <a:rPr lang="en" sz="1300">
                <a:solidFill>
                  <a:schemeClr val="accent1"/>
                </a:solidFill>
              </a:rPr>
              <a:t>Summary outputs:</a:t>
            </a:r>
            <a:endParaRPr sz="1300">
              <a:solidFill>
                <a:schemeClr val="accent1"/>
              </a:solidFill>
            </a:endParaRPr>
          </a:p>
          <a:p>
            <a:pPr indent="-311150" lvl="0" marL="457200" rtl="0" algn="l">
              <a:lnSpc>
                <a:spcPct val="115000"/>
              </a:lnSpc>
              <a:spcBef>
                <a:spcPts val="1200"/>
              </a:spcBef>
              <a:spcAft>
                <a:spcPts val="0"/>
              </a:spcAft>
              <a:buClr>
                <a:schemeClr val="accent1"/>
              </a:buClr>
              <a:buSzPts val="1300"/>
              <a:buChar char="●"/>
            </a:pPr>
            <a:r>
              <a:rPr lang="en" sz="1300">
                <a:solidFill>
                  <a:schemeClr val="accent1"/>
                </a:solidFill>
              </a:rPr>
              <a:t>iptm: A scalar in the range 0-1 indicating predicted interface TM-score (confidence in the predicted interfaces) for all interfaces in the structure. </a:t>
            </a:r>
            <a:endParaRPr sz="1300">
              <a:solidFill>
                <a:schemeClr val="accent1"/>
              </a:solidFill>
            </a:endParaRPr>
          </a:p>
          <a:p>
            <a:pPr indent="-311150" lvl="0" marL="457200" rtl="0" algn="l">
              <a:lnSpc>
                <a:spcPct val="115000"/>
              </a:lnSpc>
              <a:spcBef>
                <a:spcPts val="0"/>
              </a:spcBef>
              <a:spcAft>
                <a:spcPts val="0"/>
              </a:spcAft>
              <a:buClr>
                <a:schemeClr val="accent1"/>
              </a:buClr>
              <a:buSzPts val="1300"/>
              <a:buChar char="●"/>
            </a:pPr>
            <a:r>
              <a:rPr lang="en" sz="1300">
                <a:solidFill>
                  <a:schemeClr val="accent1"/>
                </a:solidFill>
              </a:rPr>
              <a:t>Iptm_ptm: A composite score combining iptm and ptm = 0.8*iptm + 0.2*ptm</a:t>
            </a:r>
            <a:endParaRPr sz="1300">
              <a:solidFill>
                <a:schemeClr val="accent1"/>
              </a:solidFill>
            </a:endParaRPr>
          </a:p>
          <a:p>
            <a:pPr indent="0" lvl="0" marL="0" rtl="0" algn="l">
              <a:lnSpc>
                <a:spcPct val="115000"/>
              </a:lnSpc>
              <a:spcBef>
                <a:spcPts val="2000"/>
              </a:spcBef>
              <a:spcAft>
                <a:spcPts val="0"/>
              </a:spcAft>
              <a:buNone/>
            </a:pPr>
            <a:r>
              <a:t/>
            </a:r>
            <a:endParaRPr sz="1300">
              <a:solidFill>
                <a:schemeClr val="accent1"/>
              </a:solidFill>
            </a:endParaRPr>
          </a:p>
          <a:p>
            <a:pPr indent="0" lvl="0" marL="0" rtl="0" algn="l">
              <a:lnSpc>
                <a:spcPct val="115000"/>
              </a:lnSpc>
              <a:spcBef>
                <a:spcPts val="2000"/>
              </a:spcBef>
              <a:spcAft>
                <a:spcPts val="0"/>
              </a:spcAft>
              <a:buNone/>
            </a:pPr>
            <a:r>
              <a:rPr lang="en" sz="1300">
                <a:solidFill>
                  <a:schemeClr val="accent1"/>
                </a:solidFill>
              </a:rPr>
              <a:t>Filtering Standard:</a:t>
            </a:r>
            <a:endParaRPr sz="1300">
              <a:solidFill>
                <a:schemeClr val="accent1"/>
              </a:solidFill>
            </a:endParaRPr>
          </a:p>
          <a:p>
            <a:pPr indent="0" lvl="0" marL="0" rtl="0" algn="l">
              <a:lnSpc>
                <a:spcPct val="115000"/>
              </a:lnSpc>
              <a:spcBef>
                <a:spcPts val="2000"/>
              </a:spcBef>
              <a:spcAft>
                <a:spcPts val="0"/>
              </a:spcAft>
              <a:buNone/>
            </a:pPr>
            <a:r>
              <a:rPr lang="en" sz="1100">
                <a:solidFill>
                  <a:schemeClr val="accent1"/>
                </a:solidFill>
              </a:rPr>
              <a:t>(af3_data[</a:t>
            </a:r>
            <a:r>
              <a:rPr lang="en" sz="1100">
                <a:solidFill>
                  <a:srgbClr val="B6424C"/>
                </a:solidFill>
              </a:rPr>
              <a:t>'iptm'</a:t>
            </a:r>
            <a:r>
              <a:rPr lang="en" sz="1100">
                <a:solidFill>
                  <a:schemeClr val="accent1"/>
                </a:solidFill>
              </a:rPr>
              <a:t>] &gt;= </a:t>
            </a:r>
            <a:r>
              <a:rPr lang="en" sz="1100">
                <a:solidFill>
                  <a:srgbClr val="2B9B62"/>
                </a:solidFill>
              </a:rPr>
              <a:t>0.6</a:t>
            </a:r>
            <a:r>
              <a:rPr lang="en" sz="1100">
                <a:solidFill>
                  <a:schemeClr val="accent1"/>
                </a:solidFill>
              </a:rPr>
              <a:t>) &amp; (af3_data[</a:t>
            </a:r>
            <a:r>
              <a:rPr lang="en" sz="1100">
                <a:solidFill>
                  <a:srgbClr val="B6424C"/>
                </a:solidFill>
              </a:rPr>
              <a:t>'ptm'</a:t>
            </a:r>
            <a:r>
              <a:rPr lang="en" sz="1100">
                <a:solidFill>
                  <a:schemeClr val="accent1"/>
                </a:solidFill>
              </a:rPr>
              <a:t>] &gt;= </a:t>
            </a:r>
            <a:r>
              <a:rPr lang="en" sz="1100">
                <a:solidFill>
                  <a:srgbClr val="2B9B62"/>
                </a:solidFill>
              </a:rPr>
              <a:t>0.5</a:t>
            </a:r>
            <a:r>
              <a:rPr lang="en" sz="1100">
                <a:solidFill>
                  <a:schemeClr val="accent1"/>
                </a:solidFill>
              </a:rPr>
              <a:t>)</a:t>
            </a:r>
            <a:endParaRPr sz="1100">
              <a:solidFill>
                <a:schemeClr val="accent1"/>
              </a:solidFill>
            </a:endParaRPr>
          </a:p>
          <a:p>
            <a:pPr indent="0" lvl="0" marL="0" rtl="0" algn="l">
              <a:lnSpc>
                <a:spcPct val="115000"/>
              </a:lnSpc>
              <a:spcBef>
                <a:spcPts val="2000"/>
              </a:spcBef>
              <a:spcAft>
                <a:spcPts val="0"/>
              </a:spcAft>
              <a:buNone/>
            </a:pPr>
            <a:r>
              <a:rPr lang="en" sz="1100">
                <a:solidFill>
                  <a:schemeClr val="accent1"/>
                </a:solidFill>
              </a:rPr>
              <a:t>(afp_data[</a:t>
            </a:r>
            <a:r>
              <a:rPr lang="en" sz="1100">
                <a:solidFill>
                  <a:srgbClr val="B6424C"/>
                </a:solidFill>
              </a:rPr>
              <a:t>'iptm_ptm'</a:t>
            </a:r>
            <a:r>
              <a:rPr lang="en" sz="1100">
                <a:solidFill>
                  <a:schemeClr val="accent1"/>
                </a:solidFill>
              </a:rPr>
              <a:t>] &gt;= </a:t>
            </a:r>
            <a:r>
              <a:rPr lang="en" sz="1100">
                <a:solidFill>
                  <a:srgbClr val="2B9B62"/>
                </a:solidFill>
              </a:rPr>
              <a:t>0.5</a:t>
            </a:r>
            <a:r>
              <a:rPr lang="en" sz="1100">
                <a:solidFill>
                  <a:schemeClr val="accent1"/>
                </a:solidFill>
              </a:rPr>
              <a:t>) &amp; (afp_data[</a:t>
            </a:r>
            <a:r>
              <a:rPr lang="en" sz="1100">
                <a:solidFill>
                  <a:srgbClr val="B6424C"/>
                </a:solidFill>
              </a:rPr>
              <a:t>'iptm'</a:t>
            </a:r>
            <a:r>
              <a:rPr lang="en" sz="1100">
                <a:solidFill>
                  <a:schemeClr val="accent1"/>
                </a:solidFill>
              </a:rPr>
              <a:t>] &gt;= </a:t>
            </a:r>
            <a:r>
              <a:rPr lang="en" sz="1100">
                <a:solidFill>
                  <a:srgbClr val="2B9B62"/>
                </a:solidFill>
              </a:rPr>
              <a:t>0.6)</a:t>
            </a:r>
            <a:endParaRPr sz="1100">
              <a:solidFill>
                <a:srgbClr val="2B9B62"/>
              </a:solidFill>
            </a:endParaRPr>
          </a:p>
          <a:p>
            <a:pPr indent="0" lvl="0" marL="0" rtl="0" algn="l">
              <a:lnSpc>
                <a:spcPct val="115000"/>
              </a:lnSpc>
              <a:spcBef>
                <a:spcPts val="1200"/>
              </a:spcBef>
              <a:spcAft>
                <a:spcPts val="0"/>
              </a:spcAft>
              <a:buNone/>
            </a:pPr>
            <a:r>
              <a:rPr lang="en" sz="1100">
                <a:solidFill>
                  <a:srgbClr val="2B9B62"/>
                </a:solidFill>
              </a:rPr>
              <a:t>*Note that ptm isn’t directly given in AFP, and it can be derived to choose iptm_ptm &gt;= 0.58. We choose &gt;= 0.5 to allow more proteins to be selected</a:t>
            </a:r>
            <a:endParaRPr sz="1100">
              <a:solidFill>
                <a:srgbClr val="2B9B62"/>
              </a:solidFill>
            </a:endParaRPr>
          </a:p>
          <a:p>
            <a:pPr indent="0" lvl="0" marL="0" rtl="0" algn="l">
              <a:lnSpc>
                <a:spcPct val="115000"/>
              </a:lnSpc>
              <a:spcBef>
                <a:spcPts val="1200"/>
              </a:spcBef>
              <a:spcAft>
                <a:spcPts val="0"/>
              </a:spcAft>
              <a:buNone/>
            </a:pPr>
            <a:r>
              <a:t/>
            </a:r>
            <a:endParaRPr sz="1300">
              <a:solidFill>
                <a:schemeClr val="accent1"/>
              </a:solidFill>
            </a:endParaRPr>
          </a:p>
          <a:p>
            <a:pPr indent="0" lvl="0" marL="0" rtl="0" algn="l">
              <a:lnSpc>
                <a:spcPct val="115000"/>
              </a:lnSpc>
              <a:spcBef>
                <a:spcPts val="2000"/>
              </a:spcBef>
              <a:spcAft>
                <a:spcPts val="0"/>
              </a:spcAft>
              <a:buNone/>
            </a:pPr>
            <a:r>
              <a:t/>
            </a:r>
            <a:endParaRPr sz="1300">
              <a:solidFill>
                <a:schemeClr val="accent1"/>
              </a:solidFill>
            </a:endParaRPr>
          </a:p>
          <a:p>
            <a:pPr indent="0" lvl="0" marL="0" rtl="0" algn="l">
              <a:lnSpc>
                <a:spcPct val="115000"/>
              </a:lnSpc>
              <a:spcBef>
                <a:spcPts val="2000"/>
              </a:spcBef>
              <a:spcAft>
                <a:spcPts val="0"/>
              </a:spcAft>
              <a:buClr>
                <a:schemeClr val="accent1"/>
              </a:buClr>
              <a:buSzPts val="1100"/>
              <a:buFont typeface="Arial"/>
              <a:buNone/>
            </a:pPr>
            <a:r>
              <a:t/>
            </a:r>
            <a:endParaRPr sz="1300">
              <a:solidFill>
                <a:schemeClr val="accent1"/>
              </a:solidFill>
            </a:endParaRPr>
          </a:p>
          <a:p>
            <a:pPr indent="0" lvl="0" marL="0" rtl="0" algn="l">
              <a:spcBef>
                <a:spcPts val="2000"/>
              </a:spcBef>
              <a:spcAft>
                <a:spcPts val="0"/>
              </a:spcAft>
              <a:buClr>
                <a:schemeClr val="accent1"/>
              </a:buClr>
              <a:buSzPts val="1100"/>
              <a:buFont typeface="Arial"/>
              <a:buNone/>
            </a:pPr>
            <a:r>
              <a:t/>
            </a:r>
            <a:endParaRPr sz="1300">
              <a:solidFill>
                <a:schemeClr val="accent1"/>
              </a:solidFill>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sp>
        <p:nvSpPr>
          <p:cNvPr id="365" name="Google Shape;365;p45"/>
          <p:cNvSpPr txBox="1"/>
          <p:nvPr>
            <p:ph type="title"/>
          </p:nvPr>
        </p:nvSpPr>
        <p:spPr>
          <a:xfrm>
            <a:off x="449300" y="150125"/>
            <a:ext cx="57063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AFP Result Table</a:t>
            </a:r>
            <a:endParaRPr/>
          </a:p>
        </p:txBody>
      </p:sp>
      <p:sp>
        <p:nvSpPr>
          <p:cNvPr id="366" name="Google Shape;366;p45"/>
          <p:cNvSpPr txBox="1"/>
          <p:nvPr/>
        </p:nvSpPr>
        <p:spPr>
          <a:xfrm>
            <a:off x="4917300" y="3834375"/>
            <a:ext cx="37623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accent1"/>
              </a:buClr>
              <a:buSzPts val="1100"/>
              <a:buFont typeface="Arial"/>
              <a:buNone/>
            </a:pPr>
            <a:r>
              <a:rPr lang="en" sz="1000">
                <a:solidFill>
                  <a:schemeClr val="dk2"/>
                </a:solidFill>
                <a:latin typeface="Inter Tight"/>
                <a:ea typeface="Inter Tight"/>
                <a:cs typeface="Inter Tight"/>
                <a:sym typeface="Inter Tight"/>
              </a:rPr>
              <a:t>Figure 5: Cutoff Threshold</a:t>
            </a:r>
            <a:endParaRPr sz="1000">
              <a:solidFill>
                <a:schemeClr val="dk2"/>
              </a:solidFill>
              <a:latin typeface="Inter Tight"/>
              <a:ea typeface="Inter Tight"/>
              <a:cs typeface="Inter Tight"/>
              <a:sym typeface="Inter Tight"/>
            </a:endParaRPr>
          </a:p>
          <a:p>
            <a:pPr indent="0" lvl="0" marL="0" rtl="0" algn="ctr">
              <a:spcBef>
                <a:spcPts val="0"/>
              </a:spcBef>
              <a:spcAft>
                <a:spcPts val="0"/>
              </a:spcAft>
              <a:buNone/>
            </a:pPr>
            <a:r>
              <a:rPr lang="en" sz="900"/>
              <a:t>Referencing:</a:t>
            </a:r>
            <a:endParaRPr sz="900"/>
          </a:p>
          <a:p>
            <a:pPr indent="0" lvl="0" marL="0" rtl="0" algn="l">
              <a:spcBef>
                <a:spcPts val="0"/>
              </a:spcBef>
              <a:spcAft>
                <a:spcPts val="0"/>
              </a:spcAft>
              <a:buNone/>
            </a:pPr>
            <a:r>
              <a:rPr lang="en" sz="1100" u="sng">
                <a:solidFill>
                  <a:schemeClr val="hlink"/>
                </a:solidFill>
                <a:hlinkClick r:id="rId4"/>
              </a:rPr>
              <a:t>https://www.ebi.ac.uk/training/online/courses/alphafold/inputs-and-outputs/evaluating-alphafolds-predicted-structures-using-confidence-scores/confidence-scores-in-alphafold-multimer/</a:t>
            </a:r>
            <a:endParaRPr/>
          </a:p>
        </p:txBody>
      </p:sp>
      <p:pic>
        <p:nvPicPr>
          <p:cNvPr id="367" name="Google Shape;367;p45"/>
          <p:cNvPicPr preferRelativeResize="0"/>
          <p:nvPr/>
        </p:nvPicPr>
        <p:blipFill>
          <a:blip r:embed="rId5">
            <a:alphaModFix/>
          </a:blip>
          <a:stretch>
            <a:fillRect/>
          </a:stretch>
        </p:blipFill>
        <p:spPr>
          <a:xfrm>
            <a:off x="4664850" y="2103489"/>
            <a:ext cx="4267203" cy="1802310"/>
          </a:xfrm>
          <a:prstGeom prst="rect">
            <a:avLst/>
          </a:prstGeom>
          <a:noFill/>
          <a:ln>
            <a:noFill/>
          </a:ln>
        </p:spPr>
      </p:pic>
      <p:sp>
        <p:nvSpPr>
          <p:cNvPr id="368" name="Google Shape;368;p45"/>
          <p:cNvSpPr txBox="1"/>
          <p:nvPr/>
        </p:nvSpPr>
        <p:spPr>
          <a:xfrm>
            <a:off x="5315550" y="1421750"/>
            <a:ext cx="2965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Tight"/>
                <a:ea typeface="Inter Tight"/>
                <a:cs typeface="Inter Tight"/>
                <a:sym typeface="Inter Tight"/>
              </a:rPr>
              <a:t>Figure 4: AFP Result Table</a:t>
            </a:r>
            <a:endParaRPr sz="1000">
              <a:solidFill>
                <a:schemeClr val="dk2"/>
              </a:solidFill>
              <a:latin typeface="Inter Tight"/>
              <a:ea typeface="Inter Tight"/>
              <a:cs typeface="Inter Tight"/>
              <a:sym typeface="Inter T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318325" y="269175"/>
            <a:ext cx="4063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AF3 Visualization</a:t>
            </a:r>
            <a:endParaRPr/>
          </a:p>
        </p:txBody>
      </p:sp>
      <p:sp>
        <p:nvSpPr>
          <p:cNvPr id="374" name="Google Shape;374;p46"/>
          <p:cNvSpPr txBox="1"/>
          <p:nvPr/>
        </p:nvSpPr>
        <p:spPr>
          <a:xfrm>
            <a:off x="3893325" y="399975"/>
            <a:ext cx="3500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0"/>
              </a:spcAft>
              <a:buNone/>
            </a:pPr>
            <a:r>
              <a:rPr lang="en" sz="1100">
                <a:solidFill>
                  <a:schemeClr val="accent1"/>
                </a:solidFill>
              </a:rPr>
              <a:t>(af3_data[</a:t>
            </a:r>
            <a:r>
              <a:rPr lang="en" sz="1100">
                <a:solidFill>
                  <a:srgbClr val="B6424C"/>
                </a:solidFill>
              </a:rPr>
              <a:t>'iptm'</a:t>
            </a:r>
            <a:r>
              <a:rPr lang="en" sz="1100">
                <a:solidFill>
                  <a:schemeClr val="accent1"/>
                </a:solidFill>
              </a:rPr>
              <a:t>] &gt;= </a:t>
            </a:r>
            <a:r>
              <a:rPr lang="en" sz="1100">
                <a:solidFill>
                  <a:srgbClr val="2B9B62"/>
                </a:solidFill>
              </a:rPr>
              <a:t>0.6</a:t>
            </a:r>
            <a:r>
              <a:rPr lang="en" sz="1100">
                <a:solidFill>
                  <a:schemeClr val="accent1"/>
                </a:solidFill>
              </a:rPr>
              <a:t>) &amp; (af3_data[</a:t>
            </a:r>
            <a:r>
              <a:rPr lang="en" sz="1100">
                <a:solidFill>
                  <a:srgbClr val="B6424C"/>
                </a:solidFill>
              </a:rPr>
              <a:t>'ptm'</a:t>
            </a:r>
            <a:r>
              <a:rPr lang="en" sz="1100">
                <a:solidFill>
                  <a:schemeClr val="accent1"/>
                </a:solidFill>
              </a:rPr>
              <a:t>] &gt;= </a:t>
            </a:r>
            <a:r>
              <a:rPr lang="en" sz="1100">
                <a:solidFill>
                  <a:srgbClr val="2B9B62"/>
                </a:solidFill>
              </a:rPr>
              <a:t>0.5</a:t>
            </a:r>
            <a:r>
              <a:rPr lang="en" sz="1100">
                <a:solidFill>
                  <a:schemeClr val="accent1"/>
                </a:solidFill>
              </a:rPr>
              <a:t>)</a:t>
            </a:r>
            <a:endParaRPr/>
          </a:p>
        </p:txBody>
      </p:sp>
      <p:pic>
        <p:nvPicPr>
          <p:cNvPr id="375" name="Google Shape;375;p46"/>
          <p:cNvPicPr preferRelativeResize="0"/>
          <p:nvPr/>
        </p:nvPicPr>
        <p:blipFill>
          <a:blip r:embed="rId3">
            <a:alphaModFix/>
          </a:blip>
          <a:stretch>
            <a:fillRect/>
          </a:stretch>
        </p:blipFill>
        <p:spPr>
          <a:xfrm>
            <a:off x="1497800" y="953825"/>
            <a:ext cx="6258561" cy="3953925"/>
          </a:xfrm>
          <a:prstGeom prst="rect">
            <a:avLst/>
          </a:prstGeom>
          <a:noFill/>
          <a:ln>
            <a:noFill/>
          </a:ln>
        </p:spPr>
      </p:pic>
      <p:sp>
        <p:nvSpPr>
          <p:cNvPr id="376" name="Google Shape;376;p46"/>
          <p:cNvSpPr/>
          <p:nvPr/>
        </p:nvSpPr>
        <p:spPr>
          <a:xfrm>
            <a:off x="5107775" y="1357325"/>
            <a:ext cx="2464500" cy="1214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318325" y="269175"/>
            <a:ext cx="4063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AFP Visualization</a:t>
            </a:r>
            <a:endParaRPr/>
          </a:p>
        </p:txBody>
      </p:sp>
      <p:sp>
        <p:nvSpPr>
          <p:cNvPr id="382" name="Google Shape;382;p47"/>
          <p:cNvSpPr txBox="1"/>
          <p:nvPr/>
        </p:nvSpPr>
        <p:spPr>
          <a:xfrm>
            <a:off x="3988600" y="399975"/>
            <a:ext cx="3988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accent1"/>
                </a:solidFill>
              </a:rPr>
              <a:t>(afp_data[</a:t>
            </a:r>
            <a:r>
              <a:rPr lang="en" sz="1100">
                <a:solidFill>
                  <a:srgbClr val="B6424C"/>
                </a:solidFill>
              </a:rPr>
              <a:t>'iptm_ptm'</a:t>
            </a:r>
            <a:r>
              <a:rPr lang="en" sz="1100">
                <a:solidFill>
                  <a:schemeClr val="accent1"/>
                </a:solidFill>
              </a:rPr>
              <a:t>] &gt;= </a:t>
            </a:r>
            <a:r>
              <a:rPr lang="en" sz="1100">
                <a:solidFill>
                  <a:srgbClr val="2B9B62"/>
                </a:solidFill>
              </a:rPr>
              <a:t>0.5</a:t>
            </a:r>
            <a:r>
              <a:rPr lang="en" sz="1100">
                <a:solidFill>
                  <a:schemeClr val="accent1"/>
                </a:solidFill>
              </a:rPr>
              <a:t>) &amp; (afp_data[</a:t>
            </a:r>
            <a:r>
              <a:rPr lang="en" sz="1100">
                <a:solidFill>
                  <a:srgbClr val="B6424C"/>
                </a:solidFill>
              </a:rPr>
              <a:t>'iptm'</a:t>
            </a:r>
            <a:r>
              <a:rPr lang="en" sz="1100">
                <a:solidFill>
                  <a:schemeClr val="accent1"/>
                </a:solidFill>
              </a:rPr>
              <a:t>] &gt;= </a:t>
            </a:r>
            <a:r>
              <a:rPr lang="en" sz="1100">
                <a:solidFill>
                  <a:srgbClr val="2B9B62"/>
                </a:solidFill>
              </a:rPr>
              <a:t>0.6)</a:t>
            </a:r>
            <a:endParaRPr/>
          </a:p>
        </p:txBody>
      </p:sp>
      <p:grpSp>
        <p:nvGrpSpPr>
          <p:cNvPr id="383" name="Google Shape;383;p47"/>
          <p:cNvGrpSpPr/>
          <p:nvPr/>
        </p:nvGrpSpPr>
        <p:grpSpPr>
          <a:xfrm>
            <a:off x="1497050" y="1027700"/>
            <a:ext cx="6586524" cy="3670825"/>
            <a:chOff x="318325" y="1051500"/>
            <a:chExt cx="6586524" cy="3670825"/>
          </a:xfrm>
        </p:grpSpPr>
        <p:pic>
          <p:nvPicPr>
            <p:cNvPr id="384" name="Google Shape;384;p47"/>
            <p:cNvPicPr preferRelativeResize="0"/>
            <p:nvPr/>
          </p:nvPicPr>
          <p:blipFill>
            <a:blip r:embed="rId3">
              <a:alphaModFix/>
            </a:blip>
            <a:stretch>
              <a:fillRect/>
            </a:stretch>
          </p:blipFill>
          <p:spPr>
            <a:xfrm>
              <a:off x="318325" y="1051500"/>
              <a:ext cx="6586524" cy="3670825"/>
            </a:xfrm>
            <a:prstGeom prst="rect">
              <a:avLst/>
            </a:prstGeom>
            <a:noFill/>
            <a:ln>
              <a:noFill/>
            </a:ln>
          </p:spPr>
        </p:pic>
        <p:sp>
          <p:nvSpPr>
            <p:cNvPr id="385" name="Google Shape;385;p47"/>
            <p:cNvSpPr/>
            <p:nvPr/>
          </p:nvSpPr>
          <p:spPr>
            <a:xfrm>
              <a:off x="4107650" y="1428750"/>
              <a:ext cx="2607600" cy="9405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Tight"/>
                <a:ea typeface="Inter Tight"/>
                <a:cs typeface="Inter Tight"/>
                <a:sym typeface="Inter Tigh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8"/>
          <p:cNvPicPr preferRelativeResize="0"/>
          <p:nvPr/>
        </p:nvPicPr>
        <p:blipFill>
          <a:blip r:embed="rId3">
            <a:alphaModFix/>
          </a:blip>
          <a:stretch>
            <a:fillRect/>
          </a:stretch>
        </p:blipFill>
        <p:spPr>
          <a:xfrm>
            <a:off x="3630575" y="1381725"/>
            <a:ext cx="5011048" cy="2999124"/>
          </a:xfrm>
          <a:prstGeom prst="rect">
            <a:avLst/>
          </a:prstGeom>
          <a:noFill/>
          <a:ln>
            <a:noFill/>
          </a:ln>
        </p:spPr>
      </p:pic>
      <p:pic>
        <p:nvPicPr>
          <p:cNvPr id="391" name="Google Shape;391;p48"/>
          <p:cNvPicPr preferRelativeResize="0"/>
          <p:nvPr/>
        </p:nvPicPr>
        <p:blipFill>
          <a:blip r:embed="rId4">
            <a:alphaModFix/>
          </a:blip>
          <a:stretch>
            <a:fillRect/>
          </a:stretch>
        </p:blipFill>
        <p:spPr>
          <a:xfrm>
            <a:off x="956100" y="1146698"/>
            <a:ext cx="1857225" cy="3627076"/>
          </a:xfrm>
          <a:prstGeom prst="rect">
            <a:avLst/>
          </a:prstGeom>
          <a:noFill/>
          <a:ln>
            <a:noFill/>
          </a:ln>
        </p:spPr>
      </p:pic>
      <p:sp>
        <p:nvSpPr>
          <p:cNvPr id="392" name="Google Shape;392;p48"/>
          <p:cNvSpPr txBox="1"/>
          <p:nvPr>
            <p:ph type="title"/>
          </p:nvPr>
        </p:nvSpPr>
        <p:spPr>
          <a:xfrm>
            <a:off x="318325" y="269175"/>
            <a:ext cx="4063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AFP Visualization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